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8"/>
  </p:notesMasterIdLst>
  <p:sldIdLst>
    <p:sldId id="258" r:id="rId2"/>
    <p:sldId id="277" r:id="rId3"/>
    <p:sldId id="263" r:id="rId4"/>
    <p:sldId id="262" r:id="rId5"/>
    <p:sldId id="282" r:id="rId6"/>
    <p:sldId id="278" r:id="rId7"/>
    <p:sldId id="279" r:id="rId8"/>
    <p:sldId id="280" r:id="rId9"/>
    <p:sldId id="328" r:id="rId10"/>
    <p:sldId id="329" r:id="rId11"/>
    <p:sldId id="336" r:id="rId12"/>
    <p:sldId id="332" r:id="rId13"/>
    <p:sldId id="331" r:id="rId14"/>
    <p:sldId id="334" r:id="rId15"/>
    <p:sldId id="330" r:id="rId16"/>
    <p:sldId id="33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CAF2D-C248-4E63-9CF7-9DFA2AE382E8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F784B-8950-4188-8BB7-0045052069C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141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5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1284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ine panoramică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4338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7873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6284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098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342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ană cu trei i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6000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80529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96118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1517842" y="273544"/>
            <a:ext cx="461915" cy="413370"/>
            <a:chOff x="23051965" y="547086"/>
            <a:chExt cx="923589" cy="826739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11553914" y="303536"/>
            <a:ext cx="389779" cy="292351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3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13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10931083" y="6481336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>
            <a:off x="10981569" y="6519436"/>
            <a:ext cx="62548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8" name="Freeform 30"/>
          <p:cNvSpPr>
            <a:spLocks noChangeArrowheads="1"/>
          </p:cNvSpPr>
          <p:nvPr userDrawn="1"/>
        </p:nvSpPr>
        <p:spPr bwMode="auto">
          <a:xfrm>
            <a:off x="11139161" y="6481117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9" name="Freeform 38"/>
          <p:cNvSpPr>
            <a:spLocks noChangeArrowheads="1"/>
          </p:cNvSpPr>
          <p:nvPr userDrawn="1"/>
        </p:nvSpPr>
        <p:spPr bwMode="auto">
          <a:xfrm flipH="1">
            <a:off x="11185501" y="6519217"/>
            <a:ext cx="62219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12902" y="6417213"/>
            <a:ext cx="182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1200" b="0" dirty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8743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22763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1517842" y="273544"/>
            <a:ext cx="461915" cy="413370"/>
            <a:chOff x="23051965" y="547086"/>
            <a:chExt cx="923589" cy="826739"/>
          </a:xfrm>
        </p:grpSpPr>
        <p:sp>
          <p:nvSpPr>
            <p:cNvPr id="6" name="Rectangle 5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11553914" y="303536"/>
            <a:ext cx="389779" cy="292351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3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13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10931083" y="6481336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10981569" y="6519436"/>
            <a:ext cx="62548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11139161" y="6481117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11185501" y="6519217"/>
            <a:ext cx="62219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12902" y="6417213"/>
            <a:ext cx="182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1200" b="0" dirty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4056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1517842" y="273544"/>
            <a:ext cx="461915" cy="413370"/>
            <a:chOff x="23051965" y="547086"/>
            <a:chExt cx="923589" cy="826739"/>
          </a:xfrm>
        </p:grpSpPr>
        <p:sp>
          <p:nvSpPr>
            <p:cNvPr id="27" name="Rectangle 26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11553914" y="303536"/>
            <a:ext cx="389779" cy="292351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3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13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31" name="Freeform 30"/>
          <p:cNvSpPr>
            <a:spLocks noChangeArrowheads="1"/>
          </p:cNvSpPr>
          <p:nvPr userDrawn="1"/>
        </p:nvSpPr>
        <p:spPr bwMode="auto">
          <a:xfrm>
            <a:off x="10931083" y="6481336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32" name="Freeform 38"/>
          <p:cNvSpPr>
            <a:spLocks noChangeArrowheads="1"/>
          </p:cNvSpPr>
          <p:nvPr userDrawn="1"/>
        </p:nvSpPr>
        <p:spPr bwMode="auto">
          <a:xfrm>
            <a:off x="10981569" y="6519436"/>
            <a:ext cx="62548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33" name="Freeform 30"/>
          <p:cNvSpPr>
            <a:spLocks noChangeArrowheads="1"/>
          </p:cNvSpPr>
          <p:nvPr userDrawn="1"/>
        </p:nvSpPr>
        <p:spPr bwMode="auto">
          <a:xfrm>
            <a:off x="11139161" y="6481117"/>
            <a:ext cx="175251" cy="178676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34" name="Freeform 38"/>
          <p:cNvSpPr>
            <a:spLocks noChangeArrowheads="1"/>
          </p:cNvSpPr>
          <p:nvPr userDrawn="1"/>
        </p:nvSpPr>
        <p:spPr bwMode="auto">
          <a:xfrm flipH="1">
            <a:off x="11185501" y="6519217"/>
            <a:ext cx="62219" cy="10838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alibri Light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2902" y="6417213"/>
            <a:ext cx="182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1200" b="0" dirty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6733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686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5356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012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395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610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122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1978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Editați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376352A-79E9-4F90-9EBC-07BB1229A293}" type="datetimeFigureOut">
              <a:rPr lang="ro-RO" smtClean="0"/>
              <a:t>12.10.2025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o-RO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3AADA33-3FEC-4394-A37C-EDB0BAF5B64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0367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590" y="-24327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7EE3D3-6E19-49A2-8079-1904FFEAB077}"/>
              </a:ext>
            </a:extLst>
          </p:cNvPr>
          <p:cNvSpPr txBox="1"/>
          <p:nvPr/>
        </p:nvSpPr>
        <p:spPr>
          <a:xfrm>
            <a:off x="364717" y="2232421"/>
            <a:ext cx="11902698" cy="4601252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it-IT" sz="3200" b="1" dirty="0" smtClean="0"/>
              <a:t>Mobilit</a:t>
            </a:r>
            <a:r>
              <a:rPr lang="ro-RO" sz="3200" b="1" dirty="0" err="1" smtClean="0"/>
              <a:t>ăți</a:t>
            </a:r>
            <a:r>
              <a:rPr lang="it-IT" sz="3200" b="1" dirty="0" smtClean="0"/>
              <a:t> </a:t>
            </a:r>
            <a:r>
              <a:rPr lang="ro-RO" sz="3200" b="1" dirty="0"/>
              <a:t>î</a:t>
            </a:r>
            <a:r>
              <a:rPr lang="it-IT" sz="3200" b="1" dirty="0"/>
              <a:t>n domeniul educa</a:t>
            </a:r>
            <a:r>
              <a:rPr lang="ro-RO" sz="3200" b="1" dirty="0"/>
              <a:t>ț</a:t>
            </a:r>
            <a:r>
              <a:rPr lang="it-IT" sz="3200" b="1" dirty="0"/>
              <a:t>ie </a:t>
            </a:r>
            <a:r>
              <a:rPr lang="ro-RO" sz="3200" b="1" dirty="0"/>
              <a:t>ș</a:t>
            </a:r>
            <a:r>
              <a:rPr lang="it-IT" sz="3200" b="1" dirty="0"/>
              <a:t>colar</a:t>
            </a:r>
            <a:r>
              <a:rPr lang="ro-RO" sz="3200" b="1" dirty="0" smtClean="0"/>
              <a:t>ă</a:t>
            </a:r>
            <a:endParaRPr lang="en-US" sz="3200" b="1" dirty="0" smtClean="0"/>
          </a:p>
          <a:p>
            <a:r>
              <a:rPr lang="ro-RO" sz="2800" b="1" dirty="0" smtClean="0">
                <a:solidFill>
                  <a:srgbClr val="000000"/>
                </a:solidFill>
                <a:latin typeface="Georgia-Bold"/>
              </a:rPr>
              <a:t>Acreditare:</a:t>
            </a:r>
            <a:r>
              <a:rPr lang="ro-RO" sz="3200" b="1" dirty="0" smtClean="0">
                <a:solidFill>
                  <a:srgbClr val="000000"/>
                </a:solidFill>
                <a:latin typeface="Georgia-Bold"/>
              </a:rPr>
              <a:t> </a:t>
            </a:r>
            <a:r>
              <a:rPr lang="ro-RO" sz="2800" b="1" dirty="0" smtClean="0">
                <a:solidFill>
                  <a:srgbClr val="000000"/>
                </a:solidFill>
                <a:latin typeface="Verdana-Bold"/>
              </a:rPr>
              <a:t>2022-1-RO01-KA120-SCH-000110547 </a:t>
            </a:r>
            <a:r>
              <a:rPr lang="en-US" sz="3200" b="1" dirty="0" smtClean="0">
                <a:solidFill>
                  <a:srgbClr val="000000"/>
                </a:solidFill>
                <a:latin typeface="Verdana-Bold"/>
              </a:rPr>
              <a:t>(</a:t>
            </a:r>
            <a:r>
              <a:rPr lang="pt-BR" sz="2000" b="1" dirty="0" smtClean="0"/>
              <a:t>01.02.2023 </a:t>
            </a:r>
            <a:r>
              <a:rPr lang="pt-BR" sz="2000" b="1" dirty="0"/>
              <a:t>– </a:t>
            </a:r>
            <a:r>
              <a:rPr lang="pt-BR" sz="2000" b="1" dirty="0" smtClean="0"/>
              <a:t>31.12.2027)</a:t>
            </a:r>
            <a:endParaRPr lang="ro-RO" sz="2000" b="1" dirty="0" smtClean="0"/>
          </a:p>
          <a:p>
            <a:pPr algn="ctr"/>
            <a:r>
              <a:rPr lang="ro-RO" sz="3200" b="1" dirty="0"/>
              <a:t>Nr </a:t>
            </a:r>
            <a:r>
              <a:rPr lang="ro-RO" sz="3200" b="1" dirty="0" smtClean="0"/>
              <a:t>mobilități propuse: 28 </a:t>
            </a:r>
            <a:r>
              <a:rPr lang="ro-RO" sz="3200" b="1" dirty="0"/>
              <a:t>cadre </a:t>
            </a:r>
            <a:r>
              <a:rPr lang="ro-RO" sz="3200" b="1" dirty="0" smtClean="0"/>
              <a:t>didactice/94 </a:t>
            </a:r>
            <a:r>
              <a:rPr lang="ro-RO" sz="3200" b="1" dirty="0"/>
              <a:t>elevi</a:t>
            </a:r>
            <a:endParaRPr lang="ro-RO" sz="3200" dirty="0"/>
          </a:p>
          <a:p>
            <a:r>
              <a:rPr lang="it-IT" sz="3200" dirty="0"/>
              <a:t/>
            </a:r>
            <a:br>
              <a:rPr lang="it-IT" sz="3200" dirty="0"/>
            </a:br>
            <a:r>
              <a:rPr lang="ro-RO" sz="2400" b="1" dirty="0" smtClean="0">
                <a:latin typeface="Allura" panose="02000000000000000000" pitchFamily="50" charset="0"/>
              </a:rPr>
              <a:t>An </a:t>
            </a:r>
            <a:r>
              <a:rPr lang="ro-RO" sz="2400" b="1" dirty="0" smtClean="0">
                <a:latin typeface="Allura" panose="02000000000000000000" pitchFamily="50" charset="0"/>
              </a:rPr>
              <a:t>2 </a:t>
            </a:r>
            <a:r>
              <a:rPr lang="ro-RO" sz="2400" b="1" dirty="0" smtClean="0">
                <a:latin typeface="Allura" panose="02000000000000000000" pitchFamily="50" charset="0"/>
              </a:rPr>
              <a:t>acreditare</a:t>
            </a:r>
            <a:r>
              <a:rPr lang="ro-RO" sz="2400" b="1" dirty="0" smtClean="0"/>
              <a:t>: </a:t>
            </a:r>
            <a:r>
              <a:rPr lang="ro-RO" sz="2400" b="1" dirty="0" smtClean="0">
                <a:latin typeface="Allura" panose="02000000000000000000" pitchFamily="50" charset="0"/>
              </a:rPr>
              <a:t>2024-1-RO01-KA121-SCH-000217204</a:t>
            </a:r>
            <a:r>
              <a:rPr lang="ro-RO" sz="2400" dirty="0" smtClean="0">
                <a:latin typeface="Allura" panose="02000000000000000000" pitchFamily="50" charset="0"/>
              </a:rPr>
              <a:t> </a:t>
            </a:r>
            <a:r>
              <a:rPr lang="ro-RO" sz="2400" dirty="0" smtClean="0">
                <a:latin typeface="Allura" panose="02000000000000000000" pitchFamily="50" charset="0"/>
              </a:rPr>
              <a:t>(</a:t>
            </a:r>
            <a:r>
              <a:rPr lang="en-US" sz="2400" b="1" dirty="0" smtClean="0">
                <a:latin typeface="Allura" panose="02000000000000000000" pitchFamily="50" charset="0"/>
              </a:rPr>
              <a:t>1 </a:t>
            </a:r>
            <a:r>
              <a:rPr lang="ro-RO" sz="2400" b="1" dirty="0" smtClean="0">
                <a:latin typeface="Allura" panose="02000000000000000000" pitchFamily="50" charset="0"/>
              </a:rPr>
              <a:t>iunie</a:t>
            </a:r>
            <a:r>
              <a:rPr lang="en-US" sz="2400" b="1" dirty="0" smtClean="0">
                <a:latin typeface="Allura" panose="02000000000000000000" pitchFamily="50" charset="0"/>
              </a:rPr>
              <a:t> 202</a:t>
            </a:r>
            <a:r>
              <a:rPr lang="ro-RO" sz="2400" b="1" dirty="0" smtClean="0">
                <a:latin typeface="Allura" panose="02000000000000000000" pitchFamily="50" charset="0"/>
              </a:rPr>
              <a:t>3</a:t>
            </a:r>
            <a:r>
              <a:rPr lang="en-US" sz="2400" b="1" dirty="0" smtClean="0">
                <a:latin typeface="Allura" panose="02000000000000000000" pitchFamily="50" charset="0"/>
              </a:rPr>
              <a:t> </a:t>
            </a:r>
            <a:r>
              <a:rPr lang="en-US" sz="2400" b="1" dirty="0">
                <a:latin typeface="Allura" panose="02000000000000000000" pitchFamily="50" charset="0"/>
              </a:rPr>
              <a:t>– 31 </a:t>
            </a:r>
            <a:r>
              <a:rPr lang="ro-RO" sz="2400" b="1" dirty="0" smtClean="0">
                <a:latin typeface="Allura" panose="02000000000000000000" pitchFamily="50" charset="0"/>
              </a:rPr>
              <a:t>august</a:t>
            </a:r>
            <a:r>
              <a:rPr lang="en-US" sz="2400" b="1" dirty="0" smtClean="0">
                <a:latin typeface="Allura" panose="02000000000000000000" pitchFamily="50" charset="0"/>
              </a:rPr>
              <a:t> 2024)</a:t>
            </a:r>
            <a:endParaRPr lang="ro-RO" sz="2400" dirty="0">
              <a:latin typeface="Allura" panose="02000000000000000000" pitchFamily="50" charset="0"/>
            </a:endParaRPr>
          </a:p>
          <a:p>
            <a:pPr algn="ctr"/>
            <a:r>
              <a:rPr lang="en-US" sz="2800" b="1" dirty="0" err="1">
                <a:latin typeface="Allura" panose="02000000000000000000" pitchFamily="50" charset="0"/>
              </a:rPr>
              <a:t>Bugetul</a:t>
            </a:r>
            <a:r>
              <a:rPr lang="en-US" sz="2800" b="1" dirty="0">
                <a:latin typeface="Allura" panose="02000000000000000000" pitchFamily="50" charset="0"/>
              </a:rPr>
              <a:t> </a:t>
            </a:r>
            <a:r>
              <a:rPr lang="en-US" sz="2800" b="1" dirty="0" err="1" smtClean="0">
                <a:latin typeface="Allura" panose="02000000000000000000" pitchFamily="50" charset="0"/>
              </a:rPr>
              <a:t>aprobat</a:t>
            </a:r>
            <a:r>
              <a:rPr lang="ro-RO" sz="2800" dirty="0" smtClean="0">
                <a:latin typeface="Allura" panose="02000000000000000000" pitchFamily="50" charset="0"/>
              </a:rPr>
              <a:t>: </a:t>
            </a:r>
            <a:r>
              <a:rPr lang="en-US" sz="2800" b="1" dirty="0" smtClean="0">
                <a:latin typeface="Allura" panose="02000000000000000000" pitchFamily="50" charset="0"/>
              </a:rPr>
              <a:t>3</a:t>
            </a:r>
            <a:r>
              <a:rPr lang="ro-RO" sz="2800" b="1" dirty="0" smtClean="0">
                <a:latin typeface="Allura" panose="02000000000000000000" pitchFamily="50" charset="0"/>
              </a:rPr>
              <a:t>6204</a:t>
            </a:r>
            <a:r>
              <a:rPr lang="en-US" sz="2800" b="1" dirty="0" smtClean="0">
                <a:latin typeface="Allura" panose="02000000000000000000" pitchFamily="50" charset="0"/>
              </a:rPr>
              <a:t> </a:t>
            </a:r>
            <a:r>
              <a:rPr lang="en-US" sz="2800" b="1" dirty="0">
                <a:latin typeface="Allura" panose="02000000000000000000" pitchFamily="50" charset="0"/>
              </a:rPr>
              <a:t>EUR</a:t>
            </a:r>
            <a:r>
              <a:rPr lang="en-US" sz="2800" b="1" dirty="0" smtClean="0">
                <a:latin typeface="Allura" panose="02000000000000000000" pitchFamily="50" charset="0"/>
              </a:rPr>
              <a:t>.</a:t>
            </a:r>
            <a:endParaRPr lang="ro-RO" sz="2800" b="1" dirty="0" smtClean="0">
              <a:latin typeface="Allura" panose="02000000000000000000" pitchFamily="50" charset="0"/>
            </a:endParaRPr>
          </a:p>
          <a:p>
            <a:pPr algn="ctr"/>
            <a:r>
              <a:rPr lang="ro-RO" sz="2800" b="1" i="1" dirty="0" smtClean="0"/>
              <a:t>Nr mobilități de parcurs: 11 cadre didactice</a:t>
            </a:r>
          </a:p>
          <a:p>
            <a:pPr algn="ctr"/>
            <a:r>
              <a:rPr lang="ro-RO" sz="2800" b="1" i="1" dirty="0"/>
              <a:t> </a:t>
            </a:r>
            <a:r>
              <a:rPr lang="ro-RO" sz="2800" b="1" i="1" dirty="0" smtClean="0"/>
              <a:t>                        </a:t>
            </a:r>
            <a:r>
              <a:rPr lang="ro-RO" sz="2800" b="1" i="1" dirty="0" smtClean="0"/>
              <a:t>18 </a:t>
            </a:r>
            <a:r>
              <a:rPr lang="ro-RO" sz="2800" b="1" i="1" dirty="0" smtClean="0"/>
              <a:t>elevi</a:t>
            </a:r>
            <a:endParaRPr lang="ro-RO" sz="2800" i="1" dirty="0"/>
          </a:p>
          <a:p>
            <a:pPr algn="ctr"/>
            <a:endParaRPr lang="en-GB" sz="2800" b="1" dirty="0" smtClean="0">
              <a:latin typeface="Lato Regular"/>
              <a:cs typeface="Lato Regular"/>
            </a:endParaRPr>
          </a:p>
          <a:p>
            <a:pPr algn="ctr"/>
            <a:endParaRPr lang="id-ID" sz="3200" b="1" dirty="0">
              <a:latin typeface="Lato Regular"/>
              <a:cs typeface="Lato Regular"/>
            </a:endParaRP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62" y="538328"/>
            <a:ext cx="1574276" cy="1220315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89" y="608730"/>
            <a:ext cx="2743200" cy="909828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5" y="458710"/>
            <a:ext cx="1472447" cy="13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8142a57d-49e9-428b-9b2a-4ecdddc30a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16" y="2912165"/>
            <a:ext cx="3458817" cy="2594113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683669"/>
            <a:ext cx="4273688" cy="3205266"/>
          </a:xfrm>
          <a:prstGeom prst="rect">
            <a:avLst/>
          </a:prstGeom>
        </p:spPr>
      </p:pic>
      <p:pic>
        <p:nvPicPr>
          <p:cNvPr id="6" name="WhatsApp Video 2025-04-15 at 18.53.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088" y="647355"/>
            <a:ext cx="3849467" cy="510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66530" y="735496"/>
            <a:ext cx="10558670" cy="755374"/>
          </a:xfrm>
        </p:spPr>
        <p:txBody>
          <a:bodyPr/>
          <a:lstStyle/>
          <a:p>
            <a:r>
              <a:rPr lang="ro-RO" i="1" u="sng" dirty="0" smtClean="0"/>
              <a:t>IMAGINILE VORBESC</a:t>
            </a:r>
            <a:endParaRPr lang="ro-RO" i="1" u="sng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87384" y="2097157"/>
            <a:ext cx="5042262" cy="4760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,,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vizitat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orașul </a:t>
            </a:r>
            <a:r>
              <a:rPr lang="ro-RO" b="1" dirty="0" err="1">
                <a:latin typeface="Arial" panose="020B0604020202020204" pitchFamily="34" charset="0"/>
                <a:cs typeface="Arial" panose="020B0604020202020204" pitchFamily="34" charset="0"/>
              </a:rPr>
              <a:t>Kapadokya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 care adăpostește peste 150 de orașe subterane și am avut ocazia de a vizita unul dintre cele mai mari. Am mai putut vizita de asemenea "</a:t>
            </a: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Orașul Zânelor"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un loc de poveste care este creat de zâne, spun vechile povești, de asemenea am putut vedea </a:t>
            </a: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vechile </a:t>
            </a:r>
            <a:r>
              <a:rPr lang="ro-RO" b="1" dirty="0" smtClean="0">
                <a:latin typeface="Arial" panose="020B0604020202020204" pitchFamily="34" charset="0"/>
                <a:cs typeface="Arial" panose="020B0604020202020204" pitchFamily="34" charset="0"/>
              </a:rPr>
              <a:t>mănăstiri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unde se rugau Creștinii cu mult timp în urmă, 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apoi 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am fost în 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o-RO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o-RO" b="1" dirty="0" smtClean="0">
                <a:latin typeface="Arial" panose="020B0604020202020204" pitchFamily="34" charset="0"/>
                <a:cs typeface="Arial" panose="020B0604020202020204" pitchFamily="34" charset="0"/>
              </a:rPr>
              <a:t>ocul/Orașul i</a:t>
            </a:r>
            <a:r>
              <a:rPr lang="ro-RO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maginației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" unde am putut observa foarte multe forme spectaculoase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,,Am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avut ocazia să mergem la un </a:t>
            </a:r>
            <a:r>
              <a:rPr lang="ro-RO" b="1" u="sng" dirty="0">
                <a:latin typeface="Arial" panose="020B0604020202020204" pitchFamily="34" charset="0"/>
                <a:cs typeface="Arial" panose="020B0604020202020204" pitchFamily="34" charset="0"/>
              </a:rPr>
              <a:t>centru de olărit,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unde unul dintre noi a avut ocazia să meșterească un bol și am văzut pietre </a:t>
            </a:r>
            <a:r>
              <a:rPr lang="ro-RO" u="sng" dirty="0">
                <a:latin typeface="Arial" panose="020B0604020202020204" pitchFamily="34" charset="0"/>
                <a:cs typeface="Arial" panose="020B0604020202020204" pitchFamily="34" charset="0"/>
              </a:rPr>
              <a:t>fosforescente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. Apoi am mers la un magazin de bijuterii unde ni s-au prezentat niște diamante care își schimbă culoarea în funcție de lumina soarelui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79" y="824217"/>
            <a:ext cx="2713721" cy="20352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3164922"/>
            <a:ext cx="3331029" cy="28962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92" y="824217"/>
            <a:ext cx="2284925" cy="29058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21" y="4213402"/>
            <a:ext cx="2534196" cy="18477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0553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O imagine care conține îmbrăcăminte, om, oameni, persoană&#10;&#10;Conținutul generat de inteligența artificială poate fi incorect.">
            <a:extLst>
              <a:ext uri="{FF2B5EF4-FFF2-40B4-BE49-F238E27FC236}">
                <a16:creationId xmlns:a16="http://schemas.microsoft.com/office/drawing/2014/main" id="{76480CDA-EC34-B8BF-1EFA-67E884A2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24" b="24189"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074" y="616884"/>
            <a:ext cx="10548836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o-RO" sz="2000" b="0" i="1" dirty="0" smtClean="0">
                <a:latin typeface="Comic Sans MS"/>
                <a:cs typeface="Comic Sans MS"/>
              </a:rPr>
              <a:t>,,</a:t>
            </a:r>
            <a:r>
              <a:rPr sz="2000" b="0" i="1" dirty="0" err="1" smtClean="0">
                <a:latin typeface="Comic Sans MS"/>
                <a:cs typeface="Comic Sans MS"/>
              </a:rPr>
              <a:t>Participarea</a:t>
            </a:r>
            <a:r>
              <a:rPr sz="2000" b="0" i="1" spc="-30" dirty="0" smtClean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la</a:t>
            </a:r>
            <a:r>
              <a:rPr sz="2000" b="0" i="1" spc="-3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mobilitatea</a:t>
            </a:r>
            <a:r>
              <a:rPr sz="2000" b="0" i="1" spc="-25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din</a:t>
            </a:r>
            <a:r>
              <a:rPr sz="2000" b="0" i="1" spc="-45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Croația</a:t>
            </a:r>
            <a:r>
              <a:rPr sz="2000" b="0" i="1" spc="-3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a</a:t>
            </a:r>
            <a:r>
              <a:rPr sz="2000" b="0" i="1" spc="-3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fost</a:t>
            </a:r>
            <a:r>
              <a:rPr sz="2000" b="0" i="1" spc="-15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o</a:t>
            </a:r>
            <a:r>
              <a:rPr sz="2000" b="0" i="1" spc="-5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experiență</a:t>
            </a:r>
            <a:r>
              <a:rPr sz="2000" b="0" i="1" spc="-3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memorabilă,</a:t>
            </a:r>
            <a:r>
              <a:rPr sz="2000" b="0" i="1" spc="-7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care</a:t>
            </a:r>
            <a:r>
              <a:rPr sz="2000" b="0" i="1" spc="-30" dirty="0">
                <a:latin typeface="Comic Sans MS"/>
                <a:cs typeface="Comic Sans MS"/>
              </a:rPr>
              <a:t> </a:t>
            </a:r>
            <a:r>
              <a:rPr sz="2000" b="0" i="1" dirty="0">
                <a:latin typeface="Comic Sans MS"/>
                <a:cs typeface="Comic Sans MS"/>
              </a:rPr>
              <a:t>mi-a</a:t>
            </a:r>
            <a:r>
              <a:rPr sz="2000" b="0" i="1" spc="-15" dirty="0">
                <a:latin typeface="Comic Sans MS"/>
                <a:cs typeface="Comic Sans MS"/>
              </a:rPr>
              <a:t> </a:t>
            </a:r>
            <a:r>
              <a:rPr sz="2000" b="0" i="1" spc="-10" dirty="0" err="1" smtClean="0">
                <a:latin typeface="Comic Sans MS"/>
                <a:cs typeface="Comic Sans MS"/>
              </a:rPr>
              <a:t>oferit</a:t>
            </a:r>
            <a:r>
              <a:rPr lang="ro-RO" sz="2000" b="0" i="1" spc="-10" dirty="0" smtClean="0">
                <a:latin typeface="Comic Sans MS"/>
                <a:cs typeface="Comic Sans MS"/>
              </a:rPr>
              <a:t/>
            </a:r>
            <a:br>
              <a:rPr lang="ro-RO" sz="2000" b="0" i="1" spc="-10" dirty="0" smtClean="0">
                <a:latin typeface="Comic Sans MS"/>
                <a:cs typeface="Comic Sans MS"/>
              </a:rPr>
            </a:b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oportunitatea</a:t>
            </a:r>
            <a:r>
              <a:rPr lang="ro-RO" sz="2000" i="1" spc="-3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să</a:t>
            </a:r>
            <a:r>
              <a:rPr lang="ro-RO" sz="2000" i="1" spc="-3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explorez</a:t>
            </a:r>
            <a:r>
              <a:rPr lang="ro-RO" sz="2000" i="1" spc="-1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locuri</a:t>
            </a:r>
            <a:r>
              <a:rPr lang="ro-RO" sz="2000" i="1" spc="-1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fascinante,</a:t>
            </a:r>
            <a:r>
              <a:rPr lang="ro-RO" sz="2000" i="1" spc="-7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să</a:t>
            </a:r>
            <a:r>
              <a:rPr lang="ro-RO" sz="2000" i="1" spc="-3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întâlnesc</a:t>
            </a:r>
            <a:r>
              <a:rPr lang="ro-RO" sz="2000" i="1" spc="-10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oameni</a:t>
            </a:r>
            <a:r>
              <a:rPr lang="ro-RO" sz="2000" i="1" spc="-1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deosebiți</a:t>
            </a:r>
            <a:r>
              <a:rPr lang="ro-RO" sz="2000" i="1" spc="-8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și</a:t>
            </a:r>
            <a:r>
              <a:rPr lang="ro-RO" sz="2000" i="1" spc="-1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să</a:t>
            </a:r>
            <a:r>
              <a:rPr lang="ro-RO" sz="2000" i="1" spc="-9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trăiesc</a:t>
            </a:r>
            <a:r>
              <a:rPr lang="ro-RO" sz="2000" i="1" spc="-3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momente</a:t>
            </a:r>
            <a:r>
              <a:rPr lang="ro-RO" sz="2000" i="1" spc="-1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spc="-25" dirty="0">
                <a:solidFill>
                  <a:schemeClr val="bg1"/>
                </a:solidFill>
                <a:latin typeface="Comic Sans MS"/>
                <a:cs typeface="Comic Sans MS"/>
              </a:rPr>
              <a:t>ce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vor</a:t>
            </a:r>
            <a:r>
              <a:rPr lang="ro-RO" sz="2000" i="1" spc="-1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rămâne</a:t>
            </a:r>
            <a:r>
              <a:rPr lang="ro-RO" sz="2000" i="1" spc="-7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mereu</a:t>
            </a:r>
            <a:r>
              <a:rPr lang="ro-RO" sz="2000" i="1" spc="-2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în</a:t>
            </a:r>
            <a:r>
              <a:rPr lang="ro-RO" sz="2000" i="1" spc="-2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dirty="0">
                <a:solidFill>
                  <a:schemeClr val="bg1"/>
                </a:solidFill>
                <a:latin typeface="Comic Sans MS"/>
                <a:cs typeface="Comic Sans MS"/>
              </a:rPr>
              <a:t>sufletul</a:t>
            </a:r>
            <a:r>
              <a:rPr lang="ro-RO" sz="2000" i="1" spc="25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ro-RO" sz="2000" i="1" spc="-20" dirty="0">
                <a:solidFill>
                  <a:schemeClr val="bg1"/>
                </a:solidFill>
                <a:latin typeface="Comic Sans MS"/>
                <a:cs typeface="Comic Sans MS"/>
              </a:rPr>
              <a:t>meu</a:t>
            </a:r>
            <a:r>
              <a:rPr lang="ro-RO" sz="2000" i="1" spc="-20" dirty="0" smtClean="0">
                <a:solidFill>
                  <a:schemeClr val="bg1"/>
                </a:solidFill>
                <a:latin typeface="Comic Sans MS"/>
                <a:cs typeface="Comic Sans MS"/>
              </a:rPr>
              <a:t>.”</a:t>
            </a:r>
            <a:r>
              <a:rPr lang="ro-RO" sz="2000" dirty="0">
                <a:solidFill>
                  <a:schemeClr val="bg1"/>
                </a:solidFill>
                <a:latin typeface="Comic Sans MS"/>
                <a:cs typeface="Comic Sans MS"/>
              </a:rPr>
              <a:t/>
            </a:r>
            <a:br>
              <a:rPr lang="ro-RO" sz="2000" dirty="0">
                <a:solidFill>
                  <a:schemeClr val="bg1"/>
                </a:solidFill>
                <a:latin typeface="Comic Sans MS"/>
                <a:cs typeface="Comic Sans MS"/>
              </a:rPr>
            </a:br>
            <a:endParaRPr sz="2000" dirty="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6590" y="1180247"/>
            <a:ext cx="11548731" cy="47192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40"/>
              </a:spcBef>
            </a:pPr>
            <a:r>
              <a:rPr sz="2750" spc="-10" dirty="0" smtClean="0">
                <a:latin typeface="Gabriola"/>
                <a:cs typeface="Gabriola"/>
              </a:rPr>
              <a:t>.</a:t>
            </a:r>
            <a:endParaRPr sz="2750" dirty="0">
              <a:latin typeface="Gabriola"/>
              <a:cs typeface="Gabriol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89807" y="1755856"/>
            <a:ext cx="4611370" cy="76835"/>
            <a:chOff x="3789807" y="1755856"/>
            <a:chExt cx="4611370" cy="76835"/>
          </a:xfrm>
        </p:grpSpPr>
        <p:sp>
          <p:nvSpPr>
            <p:cNvPr id="5" name="object 5"/>
            <p:cNvSpPr/>
            <p:nvPr/>
          </p:nvSpPr>
          <p:spPr>
            <a:xfrm>
              <a:off x="3810000" y="1770845"/>
              <a:ext cx="4573270" cy="37465"/>
            </a:xfrm>
            <a:custGeom>
              <a:avLst/>
              <a:gdLst/>
              <a:ahLst/>
              <a:cxnLst/>
              <a:rect l="l" t="t" r="r" b="b"/>
              <a:pathLst>
                <a:path w="4573270" h="37464">
                  <a:moveTo>
                    <a:pt x="3580675" y="0"/>
                  </a:moveTo>
                  <a:lnTo>
                    <a:pt x="3522578" y="289"/>
                  </a:lnTo>
                  <a:lnTo>
                    <a:pt x="3463787" y="1074"/>
                  </a:lnTo>
                  <a:lnTo>
                    <a:pt x="3405254" y="2231"/>
                  </a:lnTo>
                  <a:lnTo>
                    <a:pt x="3347933" y="3635"/>
                  </a:lnTo>
                  <a:lnTo>
                    <a:pt x="3192764" y="8098"/>
                  </a:lnTo>
                  <a:lnTo>
                    <a:pt x="3112843" y="10040"/>
                  </a:lnTo>
                  <a:lnTo>
                    <a:pt x="3082798" y="10329"/>
                  </a:lnTo>
                  <a:lnTo>
                    <a:pt x="3047266" y="9936"/>
                  </a:lnTo>
                  <a:lnTo>
                    <a:pt x="3006775" y="8900"/>
                  </a:lnTo>
                  <a:lnTo>
                    <a:pt x="2862191" y="4078"/>
                  </a:lnTo>
                  <a:lnTo>
                    <a:pt x="2808509" y="2614"/>
                  </a:lnTo>
                  <a:lnTo>
                    <a:pt x="2753193" y="1578"/>
                  </a:lnTo>
                  <a:lnTo>
                    <a:pt x="2696906" y="1185"/>
                  </a:lnTo>
                  <a:lnTo>
                    <a:pt x="2640314" y="1649"/>
                  </a:lnTo>
                  <a:lnTo>
                    <a:pt x="2584081" y="3185"/>
                  </a:lnTo>
                  <a:lnTo>
                    <a:pt x="2528874" y="6007"/>
                  </a:lnTo>
                  <a:lnTo>
                    <a:pt x="2423724" y="14690"/>
                  </a:lnTo>
                  <a:lnTo>
                    <a:pt x="2373432" y="17614"/>
                  </a:lnTo>
                  <a:lnTo>
                    <a:pt x="2324135" y="19294"/>
                  </a:lnTo>
                  <a:lnTo>
                    <a:pt x="2275487" y="19924"/>
                  </a:lnTo>
                  <a:lnTo>
                    <a:pt x="2227140" y="19697"/>
                  </a:lnTo>
                  <a:lnTo>
                    <a:pt x="2178748" y="18806"/>
                  </a:lnTo>
                  <a:lnTo>
                    <a:pt x="2129965" y="17444"/>
                  </a:lnTo>
                  <a:lnTo>
                    <a:pt x="1977799" y="12463"/>
                  </a:lnTo>
                  <a:lnTo>
                    <a:pt x="1923983" y="11149"/>
                  </a:lnTo>
                  <a:lnTo>
                    <a:pt x="1820088" y="9776"/>
                  </a:lnTo>
                  <a:lnTo>
                    <a:pt x="1538643" y="4842"/>
                  </a:lnTo>
                  <a:lnTo>
                    <a:pt x="1422407" y="3248"/>
                  </a:lnTo>
                  <a:lnTo>
                    <a:pt x="1366887" y="2831"/>
                  </a:lnTo>
                  <a:lnTo>
                    <a:pt x="1314228" y="2765"/>
                  </a:lnTo>
                  <a:lnTo>
                    <a:pt x="1265276" y="3127"/>
                  </a:lnTo>
                  <a:lnTo>
                    <a:pt x="1220875" y="3989"/>
                  </a:lnTo>
                  <a:lnTo>
                    <a:pt x="1181872" y="5427"/>
                  </a:lnTo>
                  <a:lnTo>
                    <a:pt x="1149112" y="7516"/>
                  </a:lnTo>
                  <a:lnTo>
                    <a:pt x="1123441" y="10329"/>
                  </a:lnTo>
                  <a:lnTo>
                    <a:pt x="1086242" y="13970"/>
                  </a:lnTo>
                  <a:lnTo>
                    <a:pt x="1041370" y="15596"/>
                  </a:lnTo>
                  <a:lnTo>
                    <a:pt x="990503" y="15657"/>
                  </a:lnTo>
                  <a:lnTo>
                    <a:pt x="935317" y="14608"/>
                  </a:lnTo>
                  <a:lnTo>
                    <a:pt x="760622" y="9321"/>
                  </a:lnTo>
                  <a:lnTo>
                    <a:pt x="704935" y="8354"/>
                  </a:lnTo>
                  <a:lnTo>
                    <a:pt x="653315" y="8539"/>
                  </a:lnTo>
                  <a:lnTo>
                    <a:pt x="607440" y="10329"/>
                  </a:lnTo>
                  <a:lnTo>
                    <a:pt x="568742" y="12339"/>
                  </a:lnTo>
                  <a:lnTo>
                    <a:pt x="524133" y="13830"/>
                  </a:lnTo>
                  <a:lnTo>
                    <a:pt x="474737" y="14847"/>
                  </a:lnTo>
                  <a:lnTo>
                    <a:pt x="421677" y="15437"/>
                  </a:lnTo>
                  <a:lnTo>
                    <a:pt x="366075" y="15646"/>
                  </a:lnTo>
                  <a:lnTo>
                    <a:pt x="309054" y="15520"/>
                  </a:lnTo>
                  <a:lnTo>
                    <a:pt x="195246" y="14449"/>
                  </a:lnTo>
                  <a:lnTo>
                    <a:pt x="89233" y="12595"/>
                  </a:lnTo>
                  <a:lnTo>
                    <a:pt x="0" y="10329"/>
                  </a:lnTo>
                  <a:lnTo>
                    <a:pt x="253" y="22902"/>
                  </a:lnTo>
                  <a:lnTo>
                    <a:pt x="46450" y="31414"/>
                  </a:lnTo>
                  <a:lnTo>
                    <a:pt x="92073" y="33127"/>
                  </a:lnTo>
                  <a:lnTo>
                    <a:pt x="137346" y="34504"/>
                  </a:lnTo>
                  <a:lnTo>
                    <a:pt x="182743" y="35531"/>
                  </a:lnTo>
                  <a:lnTo>
                    <a:pt x="228740" y="36193"/>
                  </a:lnTo>
                  <a:lnTo>
                    <a:pt x="275812" y="36475"/>
                  </a:lnTo>
                  <a:lnTo>
                    <a:pt x="324434" y="36363"/>
                  </a:lnTo>
                  <a:lnTo>
                    <a:pt x="375082" y="35842"/>
                  </a:lnTo>
                  <a:lnTo>
                    <a:pt x="428232" y="34897"/>
                  </a:lnTo>
                  <a:lnTo>
                    <a:pt x="484358" y="33515"/>
                  </a:lnTo>
                  <a:lnTo>
                    <a:pt x="543935" y="31680"/>
                  </a:lnTo>
                  <a:lnTo>
                    <a:pt x="759592" y="23807"/>
                  </a:lnTo>
                  <a:lnTo>
                    <a:pt x="856760" y="20997"/>
                  </a:lnTo>
                  <a:lnTo>
                    <a:pt x="904671" y="19979"/>
                  </a:lnTo>
                  <a:lnTo>
                    <a:pt x="952403" y="19270"/>
                  </a:lnTo>
                  <a:lnTo>
                    <a:pt x="1000157" y="18910"/>
                  </a:lnTo>
                  <a:lnTo>
                    <a:pt x="1048136" y="18936"/>
                  </a:lnTo>
                  <a:lnTo>
                    <a:pt x="1096541" y="19388"/>
                  </a:lnTo>
                  <a:lnTo>
                    <a:pt x="1145575" y="20304"/>
                  </a:lnTo>
                  <a:lnTo>
                    <a:pt x="1195440" y="21722"/>
                  </a:lnTo>
                  <a:lnTo>
                    <a:pt x="1246338" y="23682"/>
                  </a:lnTo>
                  <a:lnTo>
                    <a:pt x="1298471" y="26221"/>
                  </a:lnTo>
                  <a:lnTo>
                    <a:pt x="1406397" y="32371"/>
                  </a:lnTo>
                  <a:lnTo>
                    <a:pt x="1460662" y="34460"/>
                  </a:lnTo>
                  <a:lnTo>
                    <a:pt x="1514702" y="35755"/>
                  </a:lnTo>
                  <a:lnTo>
                    <a:pt x="1568382" y="36368"/>
                  </a:lnTo>
                  <a:lnTo>
                    <a:pt x="1621568" y="36406"/>
                  </a:lnTo>
                  <a:lnTo>
                    <a:pt x="1674126" y="35981"/>
                  </a:lnTo>
                  <a:lnTo>
                    <a:pt x="1725920" y="35201"/>
                  </a:lnTo>
                  <a:lnTo>
                    <a:pt x="1968729" y="29830"/>
                  </a:lnTo>
                  <a:lnTo>
                    <a:pt x="2013117" y="29229"/>
                  </a:lnTo>
                  <a:lnTo>
                    <a:pt x="2055800" y="29042"/>
                  </a:lnTo>
                  <a:lnTo>
                    <a:pt x="2096642" y="29379"/>
                  </a:lnTo>
                  <a:lnTo>
                    <a:pt x="2147009" y="30359"/>
                  </a:lnTo>
                  <a:lnTo>
                    <a:pt x="2355092" y="35707"/>
                  </a:lnTo>
                  <a:lnTo>
                    <a:pt x="2407443" y="36713"/>
                  </a:lnTo>
                  <a:lnTo>
                    <a:pt x="2459398" y="37312"/>
                  </a:lnTo>
                  <a:lnTo>
                    <a:pt x="2510691" y="37366"/>
                  </a:lnTo>
                  <a:lnTo>
                    <a:pt x="2561058" y="36737"/>
                  </a:lnTo>
                  <a:lnTo>
                    <a:pt x="2610234" y="35288"/>
                  </a:lnTo>
                  <a:lnTo>
                    <a:pt x="2657955" y="32881"/>
                  </a:lnTo>
                  <a:lnTo>
                    <a:pt x="2703956" y="29379"/>
                  </a:lnTo>
                  <a:lnTo>
                    <a:pt x="2746561" y="26395"/>
                  </a:lnTo>
                  <a:lnTo>
                    <a:pt x="2791032" y="24835"/>
                  </a:lnTo>
                  <a:lnTo>
                    <a:pt x="2837209" y="24447"/>
                  </a:lnTo>
                  <a:lnTo>
                    <a:pt x="2884928" y="24977"/>
                  </a:lnTo>
                  <a:lnTo>
                    <a:pt x="2934029" y="26174"/>
                  </a:lnTo>
                  <a:lnTo>
                    <a:pt x="3087998" y="31231"/>
                  </a:lnTo>
                  <a:lnTo>
                    <a:pt x="3141003" y="32563"/>
                  </a:lnTo>
                  <a:lnTo>
                    <a:pt x="3194580" y="33296"/>
                  </a:lnTo>
                  <a:lnTo>
                    <a:pt x="3248566" y="33179"/>
                  </a:lnTo>
                  <a:lnTo>
                    <a:pt x="3302799" y="31957"/>
                  </a:lnTo>
                  <a:lnTo>
                    <a:pt x="3357118" y="29379"/>
                  </a:lnTo>
                  <a:lnTo>
                    <a:pt x="3411946" y="26453"/>
                  </a:lnTo>
                  <a:lnTo>
                    <a:pt x="3467489" y="24305"/>
                  </a:lnTo>
                  <a:lnTo>
                    <a:pt x="3523344" y="22855"/>
                  </a:lnTo>
                  <a:lnTo>
                    <a:pt x="3579106" y="22025"/>
                  </a:lnTo>
                  <a:lnTo>
                    <a:pt x="3634374" y="21735"/>
                  </a:lnTo>
                  <a:lnTo>
                    <a:pt x="3688743" y="21906"/>
                  </a:lnTo>
                  <a:lnTo>
                    <a:pt x="3741809" y="22459"/>
                  </a:lnTo>
                  <a:lnTo>
                    <a:pt x="3793171" y="23316"/>
                  </a:lnTo>
                  <a:lnTo>
                    <a:pt x="3889164" y="25623"/>
                  </a:lnTo>
                  <a:lnTo>
                    <a:pt x="4093715" y="32017"/>
                  </a:lnTo>
                  <a:lnTo>
                    <a:pt x="4181623" y="34236"/>
                  </a:lnTo>
                  <a:lnTo>
                    <a:pt x="4228282" y="34986"/>
                  </a:lnTo>
                  <a:lnTo>
                    <a:pt x="4277292" y="35390"/>
                  </a:lnTo>
                  <a:lnTo>
                    <a:pt x="4329065" y="35366"/>
                  </a:lnTo>
                  <a:lnTo>
                    <a:pt x="4384011" y="34834"/>
                  </a:lnTo>
                  <a:lnTo>
                    <a:pt x="4442541" y="33712"/>
                  </a:lnTo>
                  <a:lnTo>
                    <a:pt x="4505067" y="31921"/>
                  </a:lnTo>
                  <a:lnTo>
                    <a:pt x="4572000" y="29379"/>
                  </a:lnTo>
                  <a:lnTo>
                    <a:pt x="4573270" y="24045"/>
                  </a:lnTo>
                  <a:lnTo>
                    <a:pt x="4572000" y="10329"/>
                  </a:lnTo>
                  <a:lnTo>
                    <a:pt x="4425652" y="16364"/>
                  </a:lnTo>
                  <a:lnTo>
                    <a:pt x="4319914" y="19896"/>
                  </a:lnTo>
                  <a:lnTo>
                    <a:pt x="4265936" y="21302"/>
                  </a:lnTo>
                  <a:lnTo>
                    <a:pt x="4211814" y="22372"/>
                  </a:lnTo>
                  <a:lnTo>
                    <a:pt x="4157998" y="23036"/>
                  </a:lnTo>
                  <a:lnTo>
                    <a:pt x="4104933" y="23222"/>
                  </a:lnTo>
                  <a:lnTo>
                    <a:pt x="4053068" y="22859"/>
                  </a:lnTo>
                  <a:lnTo>
                    <a:pt x="4002850" y="21877"/>
                  </a:lnTo>
                  <a:lnTo>
                    <a:pt x="3954727" y="20204"/>
                  </a:lnTo>
                  <a:lnTo>
                    <a:pt x="3909145" y="17769"/>
                  </a:lnTo>
                  <a:lnTo>
                    <a:pt x="3866553" y="14501"/>
                  </a:lnTo>
                  <a:lnTo>
                    <a:pt x="3787065" y="6280"/>
                  </a:lnTo>
                  <a:lnTo>
                    <a:pt x="3741273" y="3346"/>
                  </a:lnTo>
                  <a:lnTo>
                    <a:pt x="3690975" y="1404"/>
                  </a:lnTo>
                  <a:lnTo>
                    <a:pt x="3637125" y="330"/>
                  </a:lnTo>
                  <a:lnTo>
                    <a:pt x="3580675" y="0"/>
                  </a:lnTo>
                  <a:close/>
                </a:path>
              </a:pathLst>
            </a:custGeom>
            <a:solidFill>
              <a:srgbClr val="977B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08857" y="1774906"/>
              <a:ext cx="4573270" cy="38735"/>
            </a:xfrm>
            <a:custGeom>
              <a:avLst/>
              <a:gdLst/>
              <a:ahLst/>
              <a:cxnLst/>
              <a:rect l="l" t="t" r="r" b="b"/>
              <a:pathLst>
                <a:path w="4573270" h="38735">
                  <a:moveTo>
                    <a:pt x="1142" y="6268"/>
                  </a:moveTo>
                  <a:lnTo>
                    <a:pt x="42138" y="2975"/>
                  </a:lnTo>
                  <a:lnTo>
                    <a:pt x="89098" y="1065"/>
                  </a:lnTo>
                  <a:lnTo>
                    <a:pt x="140757" y="303"/>
                  </a:lnTo>
                  <a:lnTo>
                    <a:pt x="195852" y="454"/>
                  </a:lnTo>
                  <a:lnTo>
                    <a:pt x="253119" y="1283"/>
                  </a:lnTo>
                  <a:lnTo>
                    <a:pt x="311292" y="2553"/>
                  </a:lnTo>
                  <a:lnTo>
                    <a:pt x="369109" y="4030"/>
                  </a:lnTo>
                  <a:lnTo>
                    <a:pt x="425304" y="5478"/>
                  </a:lnTo>
                  <a:lnTo>
                    <a:pt x="478613" y="6661"/>
                  </a:lnTo>
                  <a:lnTo>
                    <a:pt x="527772" y="7344"/>
                  </a:lnTo>
                  <a:lnTo>
                    <a:pt x="571517" y="7292"/>
                  </a:lnTo>
                  <a:lnTo>
                    <a:pt x="608583" y="6268"/>
                  </a:lnTo>
                  <a:lnTo>
                    <a:pt x="648530" y="4646"/>
                  </a:lnTo>
                  <a:lnTo>
                    <a:pt x="688960" y="3549"/>
                  </a:lnTo>
                  <a:lnTo>
                    <a:pt x="730665" y="2916"/>
                  </a:lnTo>
                  <a:lnTo>
                    <a:pt x="774433" y="2684"/>
                  </a:lnTo>
                  <a:lnTo>
                    <a:pt x="821054" y="2792"/>
                  </a:lnTo>
                  <a:lnTo>
                    <a:pt x="871318" y="3177"/>
                  </a:lnTo>
                  <a:lnTo>
                    <a:pt x="926013" y="3780"/>
                  </a:lnTo>
                  <a:lnTo>
                    <a:pt x="985930" y="4537"/>
                  </a:lnTo>
                  <a:lnTo>
                    <a:pt x="1051857" y="5387"/>
                  </a:lnTo>
                  <a:lnTo>
                    <a:pt x="1124584" y="6268"/>
                  </a:lnTo>
                  <a:lnTo>
                    <a:pt x="1192384" y="6732"/>
                  </a:lnTo>
                  <a:lnTo>
                    <a:pt x="1256939" y="6634"/>
                  </a:lnTo>
                  <a:lnTo>
                    <a:pt x="1318214" y="6131"/>
                  </a:lnTo>
                  <a:lnTo>
                    <a:pt x="1376175" y="5378"/>
                  </a:lnTo>
                  <a:lnTo>
                    <a:pt x="1430790" y="4533"/>
                  </a:lnTo>
                  <a:lnTo>
                    <a:pt x="1482025" y="3752"/>
                  </a:lnTo>
                  <a:lnTo>
                    <a:pt x="1529845" y="3190"/>
                  </a:lnTo>
                  <a:lnTo>
                    <a:pt x="1574217" y="3005"/>
                  </a:lnTo>
                  <a:lnTo>
                    <a:pt x="1615107" y="3352"/>
                  </a:lnTo>
                  <a:lnTo>
                    <a:pt x="1652481" y="4387"/>
                  </a:lnTo>
                  <a:lnTo>
                    <a:pt x="1686305" y="6268"/>
                  </a:lnTo>
                  <a:lnTo>
                    <a:pt x="1715460" y="7723"/>
                  </a:lnTo>
                  <a:lnTo>
                    <a:pt x="1751944" y="8467"/>
                  </a:lnTo>
                  <a:lnTo>
                    <a:pt x="1794723" y="8623"/>
                  </a:lnTo>
                  <a:lnTo>
                    <a:pt x="1842762" y="8312"/>
                  </a:lnTo>
                  <a:lnTo>
                    <a:pt x="1895029" y="7655"/>
                  </a:lnTo>
                  <a:lnTo>
                    <a:pt x="1950488" y="6775"/>
                  </a:lnTo>
                  <a:lnTo>
                    <a:pt x="2008108" y="5792"/>
                  </a:lnTo>
                  <a:lnTo>
                    <a:pt x="2066852" y="4829"/>
                  </a:lnTo>
                  <a:lnTo>
                    <a:pt x="2125689" y="4006"/>
                  </a:lnTo>
                  <a:lnTo>
                    <a:pt x="2183583" y="3447"/>
                  </a:lnTo>
                  <a:lnTo>
                    <a:pt x="2239501" y="3272"/>
                  </a:lnTo>
                  <a:lnTo>
                    <a:pt x="2292409" y="3602"/>
                  </a:lnTo>
                  <a:lnTo>
                    <a:pt x="2341273" y="4561"/>
                  </a:lnTo>
                  <a:lnTo>
                    <a:pt x="2385059" y="6268"/>
                  </a:lnTo>
                  <a:lnTo>
                    <a:pt x="2431497" y="8002"/>
                  </a:lnTo>
                  <a:lnTo>
                    <a:pt x="2475925" y="8447"/>
                  </a:lnTo>
                  <a:lnTo>
                    <a:pt x="2519173" y="7893"/>
                  </a:lnTo>
                  <a:lnTo>
                    <a:pt x="2562074" y="6635"/>
                  </a:lnTo>
                  <a:lnTo>
                    <a:pt x="2605458" y="4964"/>
                  </a:lnTo>
                  <a:lnTo>
                    <a:pt x="2650156" y="3173"/>
                  </a:lnTo>
                  <a:lnTo>
                    <a:pt x="2697000" y="1553"/>
                  </a:lnTo>
                  <a:lnTo>
                    <a:pt x="2746821" y="398"/>
                  </a:lnTo>
                  <a:lnTo>
                    <a:pt x="2800451" y="0"/>
                  </a:lnTo>
                  <a:lnTo>
                    <a:pt x="2858720" y="650"/>
                  </a:lnTo>
                  <a:lnTo>
                    <a:pt x="2922459" y="2642"/>
                  </a:lnTo>
                  <a:lnTo>
                    <a:pt x="2992500" y="6268"/>
                  </a:lnTo>
                  <a:lnTo>
                    <a:pt x="3068934" y="10777"/>
                  </a:lnTo>
                  <a:lnTo>
                    <a:pt x="3138308" y="14394"/>
                  </a:lnTo>
                  <a:lnTo>
                    <a:pt x="3201285" y="17116"/>
                  </a:lnTo>
                  <a:lnTo>
                    <a:pt x="3258526" y="18940"/>
                  </a:lnTo>
                  <a:lnTo>
                    <a:pt x="3310695" y="19862"/>
                  </a:lnTo>
                  <a:lnTo>
                    <a:pt x="3358451" y="19879"/>
                  </a:lnTo>
                  <a:lnTo>
                    <a:pt x="3402458" y="18988"/>
                  </a:lnTo>
                  <a:lnTo>
                    <a:pt x="3443376" y="17185"/>
                  </a:lnTo>
                  <a:lnTo>
                    <a:pt x="3481869" y="14466"/>
                  </a:lnTo>
                  <a:lnTo>
                    <a:pt x="3518596" y="10828"/>
                  </a:lnTo>
                  <a:lnTo>
                    <a:pt x="3554221" y="6268"/>
                  </a:lnTo>
                  <a:lnTo>
                    <a:pt x="3577505" y="4024"/>
                  </a:lnTo>
                  <a:lnTo>
                    <a:pt x="3608047" y="2736"/>
                  </a:lnTo>
                  <a:lnTo>
                    <a:pt x="3645124" y="2285"/>
                  </a:lnTo>
                  <a:lnTo>
                    <a:pt x="3688011" y="2550"/>
                  </a:lnTo>
                  <a:lnTo>
                    <a:pt x="3735984" y="3411"/>
                  </a:lnTo>
                  <a:lnTo>
                    <a:pt x="3788318" y="4748"/>
                  </a:lnTo>
                  <a:lnTo>
                    <a:pt x="3844289" y="6441"/>
                  </a:lnTo>
                  <a:lnTo>
                    <a:pt x="3903171" y="8371"/>
                  </a:lnTo>
                  <a:lnTo>
                    <a:pt x="3964240" y="10417"/>
                  </a:lnTo>
                  <a:lnTo>
                    <a:pt x="4026773" y="12459"/>
                  </a:lnTo>
                  <a:lnTo>
                    <a:pt x="4090043" y="14378"/>
                  </a:lnTo>
                  <a:lnTo>
                    <a:pt x="4153327" y="16052"/>
                  </a:lnTo>
                  <a:lnTo>
                    <a:pt x="4215900" y="17363"/>
                  </a:lnTo>
                  <a:lnTo>
                    <a:pt x="4277038" y="18190"/>
                  </a:lnTo>
                  <a:lnTo>
                    <a:pt x="4336016" y="18413"/>
                  </a:lnTo>
                  <a:lnTo>
                    <a:pt x="4392109" y="17912"/>
                  </a:lnTo>
                  <a:lnTo>
                    <a:pt x="4444592" y="16567"/>
                  </a:lnTo>
                  <a:lnTo>
                    <a:pt x="4492742" y="14258"/>
                  </a:lnTo>
                  <a:lnTo>
                    <a:pt x="4535834" y="10865"/>
                  </a:lnTo>
                  <a:lnTo>
                    <a:pt x="4573143" y="6268"/>
                  </a:lnTo>
                  <a:lnTo>
                    <a:pt x="4572126" y="11983"/>
                  </a:lnTo>
                  <a:lnTo>
                    <a:pt x="4572635" y="21254"/>
                  </a:lnTo>
                  <a:lnTo>
                    <a:pt x="4573143" y="25318"/>
                  </a:lnTo>
                  <a:lnTo>
                    <a:pt x="4538679" y="22365"/>
                  </a:lnTo>
                  <a:lnTo>
                    <a:pt x="4497665" y="20442"/>
                  </a:lnTo>
                  <a:lnTo>
                    <a:pt x="4451169" y="19403"/>
                  </a:lnTo>
                  <a:lnTo>
                    <a:pt x="4400262" y="19100"/>
                  </a:lnTo>
                  <a:lnTo>
                    <a:pt x="4346011" y="19387"/>
                  </a:lnTo>
                  <a:lnTo>
                    <a:pt x="4289487" y="20118"/>
                  </a:lnTo>
                  <a:lnTo>
                    <a:pt x="4231759" y="21145"/>
                  </a:lnTo>
                  <a:lnTo>
                    <a:pt x="4173896" y="22321"/>
                  </a:lnTo>
                  <a:lnTo>
                    <a:pt x="4116967" y="23501"/>
                  </a:lnTo>
                  <a:lnTo>
                    <a:pt x="4062042" y="24538"/>
                  </a:lnTo>
                  <a:lnTo>
                    <a:pt x="4010190" y="25284"/>
                  </a:lnTo>
                  <a:lnTo>
                    <a:pt x="3962480" y="25593"/>
                  </a:lnTo>
                  <a:lnTo>
                    <a:pt x="3919982" y="25318"/>
                  </a:lnTo>
                  <a:lnTo>
                    <a:pt x="3871507" y="24396"/>
                  </a:lnTo>
                  <a:lnTo>
                    <a:pt x="3820016" y="23190"/>
                  </a:lnTo>
                  <a:lnTo>
                    <a:pt x="3766343" y="21856"/>
                  </a:lnTo>
                  <a:lnTo>
                    <a:pt x="3711319" y="20549"/>
                  </a:lnTo>
                  <a:lnTo>
                    <a:pt x="3655777" y="19427"/>
                  </a:lnTo>
                  <a:lnTo>
                    <a:pt x="3600549" y="18646"/>
                  </a:lnTo>
                  <a:lnTo>
                    <a:pt x="3546469" y="18361"/>
                  </a:lnTo>
                  <a:lnTo>
                    <a:pt x="3494367" y="18730"/>
                  </a:lnTo>
                  <a:lnTo>
                    <a:pt x="3445077" y="19908"/>
                  </a:lnTo>
                  <a:lnTo>
                    <a:pt x="3399430" y="22052"/>
                  </a:lnTo>
                  <a:lnTo>
                    <a:pt x="3358261" y="25318"/>
                  </a:lnTo>
                  <a:lnTo>
                    <a:pt x="3326241" y="28051"/>
                  </a:lnTo>
                  <a:lnTo>
                    <a:pt x="3287476" y="30537"/>
                  </a:lnTo>
                  <a:lnTo>
                    <a:pt x="3242941" y="32743"/>
                  </a:lnTo>
                  <a:lnTo>
                    <a:pt x="3193612" y="34636"/>
                  </a:lnTo>
                  <a:lnTo>
                    <a:pt x="3140465" y="36184"/>
                  </a:lnTo>
                  <a:lnTo>
                    <a:pt x="3084475" y="37352"/>
                  </a:lnTo>
                  <a:lnTo>
                    <a:pt x="3026618" y="38107"/>
                  </a:lnTo>
                  <a:lnTo>
                    <a:pt x="2967871" y="38417"/>
                  </a:lnTo>
                  <a:lnTo>
                    <a:pt x="2909208" y="38248"/>
                  </a:lnTo>
                  <a:lnTo>
                    <a:pt x="2851606" y="37567"/>
                  </a:lnTo>
                  <a:lnTo>
                    <a:pt x="2796040" y="36340"/>
                  </a:lnTo>
                  <a:lnTo>
                    <a:pt x="2743487" y="34535"/>
                  </a:lnTo>
                  <a:lnTo>
                    <a:pt x="2694922" y="32119"/>
                  </a:lnTo>
                  <a:lnTo>
                    <a:pt x="2651321" y="29057"/>
                  </a:lnTo>
                  <a:lnTo>
                    <a:pt x="2570530" y="21003"/>
                  </a:lnTo>
                  <a:lnTo>
                    <a:pt x="2526834" y="18148"/>
                  </a:lnTo>
                  <a:lnTo>
                    <a:pt x="2482334" y="16549"/>
                  </a:lnTo>
                  <a:lnTo>
                    <a:pt x="2436791" y="16005"/>
                  </a:lnTo>
                  <a:lnTo>
                    <a:pt x="2389968" y="16312"/>
                  </a:lnTo>
                  <a:lnTo>
                    <a:pt x="2341625" y="17270"/>
                  </a:lnTo>
                  <a:lnTo>
                    <a:pt x="2291527" y="18674"/>
                  </a:lnTo>
                  <a:lnTo>
                    <a:pt x="2239433" y="20323"/>
                  </a:lnTo>
                  <a:lnTo>
                    <a:pt x="2185106" y="22014"/>
                  </a:lnTo>
                  <a:lnTo>
                    <a:pt x="2128308" y="23545"/>
                  </a:lnTo>
                  <a:lnTo>
                    <a:pt x="2068800" y="24714"/>
                  </a:lnTo>
                  <a:lnTo>
                    <a:pt x="2006345" y="25318"/>
                  </a:lnTo>
                  <a:lnTo>
                    <a:pt x="1935343" y="25695"/>
                  </a:lnTo>
                  <a:lnTo>
                    <a:pt x="1874555" y="26172"/>
                  </a:lnTo>
                  <a:lnTo>
                    <a:pt x="1821768" y="26678"/>
                  </a:lnTo>
                  <a:lnTo>
                    <a:pt x="1774769" y="27147"/>
                  </a:lnTo>
                  <a:lnTo>
                    <a:pt x="1731343" y="27509"/>
                  </a:lnTo>
                  <a:lnTo>
                    <a:pt x="1689277" y="27696"/>
                  </a:lnTo>
                  <a:lnTo>
                    <a:pt x="1646358" y="27638"/>
                  </a:lnTo>
                  <a:lnTo>
                    <a:pt x="1600372" y="27269"/>
                  </a:lnTo>
                  <a:lnTo>
                    <a:pt x="1549105" y="26518"/>
                  </a:lnTo>
                  <a:lnTo>
                    <a:pt x="1490344" y="25318"/>
                  </a:lnTo>
                  <a:lnTo>
                    <a:pt x="1445258" y="24717"/>
                  </a:lnTo>
                  <a:lnTo>
                    <a:pt x="1400266" y="24872"/>
                  </a:lnTo>
                  <a:lnTo>
                    <a:pt x="1355158" y="25616"/>
                  </a:lnTo>
                  <a:lnTo>
                    <a:pt x="1309725" y="26784"/>
                  </a:lnTo>
                  <a:lnTo>
                    <a:pt x="1263758" y="28211"/>
                  </a:lnTo>
                  <a:lnTo>
                    <a:pt x="1217048" y="29730"/>
                  </a:lnTo>
                  <a:lnTo>
                    <a:pt x="1169384" y="31176"/>
                  </a:lnTo>
                  <a:lnTo>
                    <a:pt x="1120558" y="32383"/>
                  </a:lnTo>
                  <a:lnTo>
                    <a:pt x="1070359" y="33185"/>
                  </a:lnTo>
                  <a:lnTo>
                    <a:pt x="1018580" y="33416"/>
                  </a:lnTo>
                  <a:lnTo>
                    <a:pt x="965010" y="32911"/>
                  </a:lnTo>
                  <a:lnTo>
                    <a:pt x="909441" y="31503"/>
                  </a:lnTo>
                  <a:lnTo>
                    <a:pt x="851661" y="29027"/>
                  </a:lnTo>
                  <a:lnTo>
                    <a:pt x="791463" y="25318"/>
                  </a:lnTo>
                  <a:lnTo>
                    <a:pt x="739255" y="22175"/>
                  </a:lnTo>
                  <a:lnTo>
                    <a:pt x="689866" y="20291"/>
                  </a:lnTo>
                  <a:lnTo>
                    <a:pt x="642772" y="19488"/>
                  </a:lnTo>
                  <a:lnTo>
                    <a:pt x="597449" y="19585"/>
                  </a:lnTo>
                  <a:lnTo>
                    <a:pt x="553375" y="20402"/>
                  </a:lnTo>
                  <a:lnTo>
                    <a:pt x="510024" y="21757"/>
                  </a:lnTo>
                  <a:lnTo>
                    <a:pt x="466875" y="23472"/>
                  </a:lnTo>
                  <a:lnTo>
                    <a:pt x="423402" y="25366"/>
                  </a:lnTo>
                  <a:lnTo>
                    <a:pt x="379082" y="27258"/>
                  </a:lnTo>
                  <a:lnTo>
                    <a:pt x="333392" y="28968"/>
                  </a:lnTo>
                  <a:lnTo>
                    <a:pt x="285807" y="30316"/>
                  </a:lnTo>
                  <a:lnTo>
                    <a:pt x="235805" y="31122"/>
                  </a:lnTo>
                  <a:lnTo>
                    <a:pt x="182861" y="31206"/>
                  </a:lnTo>
                  <a:lnTo>
                    <a:pt x="126452" y="30386"/>
                  </a:lnTo>
                  <a:lnTo>
                    <a:pt x="66053" y="28484"/>
                  </a:lnTo>
                  <a:lnTo>
                    <a:pt x="1142" y="25318"/>
                  </a:lnTo>
                  <a:lnTo>
                    <a:pt x="126" y="16682"/>
                  </a:lnTo>
                  <a:lnTo>
                    <a:pt x="0" y="11475"/>
                  </a:lnTo>
                  <a:lnTo>
                    <a:pt x="1142" y="6268"/>
                  </a:lnTo>
                  <a:close/>
                </a:path>
              </a:pathLst>
            </a:custGeom>
            <a:ln w="38100">
              <a:solidFill>
                <a:srgbClr val="977B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070" y="3601899"/>
            <a:ext cx="2828925" cy="21240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66567" y="2777987"/>
            <a:ext cx="2828925" cy="37719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31064" y="3554274"/>
            <a:ext cx="2796413" cy="21717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7477" y="2973475"/>
            <a:ext cx="28289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5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07495" y="2556903"/>
            <a:ext cx="663402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,, 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mobilitatea derulată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perioada, de 3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martie, am fost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nsoțit de profesori foarte răbdători și grijulii, care ne-au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ndrumat și supravegheat pe durata activităților proiectului.  M-am </a:t>
            </a:r>
            <a:r>
              <a:rPr kumimoji="0" lang="ro-RO" altLang="ro-RO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inteles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foarte bine cu colegii cu care am plecat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Croația. Pot să zic că a fost o experiență grozavă și de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neuitat, datorită colegilor și profesorilor cu care am plecat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mobilitate. </a:t>
            </a:r>
            <a:r>
              <a:rPr lang="ro-RO" altLang="ro-RO" dirty="0"/>
              <a:t>”</a:t>
            </a:r>
            <a:endParaRPr kumimoji="0" lang="ro-RO" alt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49" name="Picture 13" descr="DSC01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" y="684947"/>
            <a:ext cx="4963146" cy="41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7442" y="4956965"/>
            <a:ext cx="1152407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gătit  prăjituri tradiționale </a:t>
            </a:r>
            <a:endParaRPr kumimoji="0" lang="ro-RO" alt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,,La </a:t>
            </a:r>
            <a:r>
              <a:rPr kumimoji="0" lang="ro-RO" altLang="ro-RO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Osnovna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ro-RO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Skola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ro-RO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Blatine-Skrape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din Split, Croația, școala la care s-a desfășurat acest proiect, mi-a plăcut foarte mult modul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care elevii, prin vânzarea lucrurilor hand-made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cadrul bazarurilor organizate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perioada </a:t>
            </a:r>
            <a:r>
              <a:rPr kumimoji="0" lang="ro-RO" altLang="ro-RO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sărbatorilor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mari, strâng bani pentru materialele pe care le foloseau după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apoi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diferite </a:t>
            </a:r>
            <a:r>
              <a:rPr kumimoji="0" lang="ro-RO" altLang="ro-RO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ore”. </a:t>
            </a:r>
            <a:endParaRPr kumimoji="0" lang="ro-RO" alt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CasetăText 1"/>
          <p:cNvSpPr txBox="1"/>
          <p:nvPr/>
        </p:nvSpPr>
        <p:spPr>
          <a:xfrm>
            <a:off x="5764696" y="1222513"/>
            <a:ext cx="435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altLang="ro-RO" b="1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,,Experiența Erasmus </a:t>
            </a:r>
            <a:r>
              <a:rPr lang="ro-RO" altLang="ro-RO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ro-RO" altLang="ro-RO" b="1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Croația!”</a:t>
            </a:r>
            <a:endParaRPr lang="ro-RO" altLang="ro-R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07567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7724958" y="851244"/>
            <a:ext cx="3226577" cy="9553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50" b="0" spc="75" dirty="0">
                <a:latin typeface="Georgia"/>
                <a:cs typeface="Georgia"/>
              </a:rPr>
              <a:t>Măr</a:t>
            </a:r>
            <a:r>
              <a:rPr sz="3050" b="0" spc="75" dirty="0">
                <a:latin typeface="Cambria"/>
                <a:cs typeface="Cambria"/>
              </a:rPr>
              <a:t>ț</a:t>
            </a:r>
            <a:r>
              <a:rPr sz="3050" b="0" spc="75" dirty="0">
                <a:latin typeface="Georgia"/>
                <a:cs typeface="Georgia"/>
              </a:rPr>
              <a:t>i</a:t>
            </a:r>
            <a:r>
              <a:rPr sz="3050" b="0" spc="75" dirty="0">
                <a:latin typeface="Cambria"/>
                <a:cs typeface="Cambria"/>
              </a:rPr>
              <a:t>ș</a:t>
            </a:r>
            <a:r>
              <a:rPr sz="3050" b="0" spc="75" dirty="0">
                <a:latin typeface="Georgia"/>
                <a:cs typeface="Georgia"/>
              </a:rPr>
              <a:t>oare</a:t>
            </a:r>
            <a:r>
              <a:rPr sz="3050" b="0" spc="270" dirty="0">
                <a:latin typeface="Georgia"/>
                <a:cs typeface="Georgia"/>
              </a:rPr>
              <a:t> </a:t>
            </a:r>
            <a:r>
              <a:rPr sz="3050" b="0" spc="50" dirty="0">
                <a:latin typeface="Georgia"/>
                <a:cs typeface="Georgia"/>
              </a:rPr>
              <a:t>handmade:</a:t>
            </a:r>
            <a:endParaRPr sz="3050" dirty="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87938" y="4191000"/>
            <a:ext cx="3246120" cy="132461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algn="just">
              <a:lnSpc>
                <a:spcPct val="89200"/>
              </a:lnSpc>
              <a:spcBef>
                <a:spcPts val="520"/>
              </a:spcBef>
            </a:pPr>
            <a:r>
              <a:rPr sz="3050" spc="85" dirty="0">
                <a:latin typeface="Georgia"/>
                <a:cs typeface="Georgia"/>
              </a:rPr>
              <a:t>Cadouri</a:t>
            </a:r>
            <a:r>
              <a:rPr sz="3050" spc="335" dirty="0">
                <a:latin typeface="Georgia"/>
                <a:cs typeface="Georgia"/>
              </a:rPr>
              <a:t> </a:t>
            </a:r>
            <a:r>
              <a:rPr sz="3050" spc="155" dirty="0">
                <a:latin typeface="Georgia"/>
                <a:cs typeface="Georgia"/>
              </a:rPr>
              <a:t>speciale </a:t>
            </a:r>
            <a:r>
              <a:rPr sz="3050" spc="114" dirty="0">
                <a:latin typeface="Georgia"/>
                <a:cs typeface="Georgia"/>
              </a:rPr>
              <a:t>pregătite</a:t>
            </a:r>
            <a:r>
              <a:rPr sz="3050" spc="350" dirty="0">
                <a:latin typeface="Georgia"/>
                <a:cs typeface="Georgia"/>
              </a:rPr>
              <a:t> </a:t>
            </a:r>
            <a:r>
              <a:rPr sz="3050" spc="120" dirty="0">
                <a:latin typeface="Georgia"/>
                <a:cs typeface="Georgia"/>
              </a:rPr>
              <a:t>cu</a:t>
            </a:r>
            <a:r>
              <a:rPr sz="3050" spc="315" dirty="0">
                <a:latin typeface="Georgia"/>
                <a:cs typeface="Georgia"/>
              </a:rPr>
              <a:t> </a:t>
            </a:r>
            <a:r>
              <a:rPr sz="3050" spc="114" dirty="0">
                <a:latin typeface="Georgia"/>
                <a:cs typeface="Georgia"/>
              </a:rPr>
              <a:t>drag </a:t>
            </a:r>
            <a:r>
              <a:rPr sz="3050" spc="70" dirty="0">
                <a:latin typeface="Georgia"/>
                <a:cs typeface="Georgia"/>
              </a:rPr>
              <a:t>pentru</a:t>
            </a:r>
            <a:r>
              <a:rPr sz="3050" spc="305" dirty="0">
                <a:latin typeface="Georgia"/>
                <a:cs typeface="Georgia"/>
              </a:rPr>
              <a:t> </a:t>
            </a:r>
            <a:r>
              <a:rPr sz="3050" spc="100" dirty="0">
                <a:latin typeface="Georgia"/>
                <a:cs typeface="Georgia"/>
              </a:rPr>
              <a:t>Croa</a:t>
            </a:r>
            <a:r>
              <a:rPr sz="3050" spc="100" dirty="0">
                <a:latin typeface="Cambria"/>
                <a:cs typeface="Cambria"/>
              </a:rPr>
              <a:t>ț</a:t>
            </a:r>
            <a:r>
              <a:rPr sz="3050" spc="100" dirty="0">
                <a:latin typeface="Georgia"/>
                <a:cs typeface="Georgia"/>
              </a:rPr>
              <a:t>ia</a:t>
            </a:r>
            <a:endParaRPr sz="3050" dirty="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28948" cy="4191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8682" y="0"/>
            <a:ext cx="3276542" cy="30956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362450"/>
            <a:ext cx="4029025" cy="24955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5465" y="6403657"/>
            <a:ext cx="8445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-459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8700" y="3257557"/>
            <a:ext cx="3276478" cy="360029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894901" y="2988310"/>
            <a:ext cx="3515360" cy="500325"/>
            <a:chOff x="8010471" y="4373034"/>
            <a:chExt cx="3515360" cy="107314"/>
          </a:xfrm>
        </p:grpSpPr>
        <p:sp>
          <p:nvSpPr>
            <p:cNvPr id="10" name="object 10"/>
            <p:cNvSpPr/>
            <p:nvPr/>
          </p:nvSpPr>
          <p:spPr>
            <a:xfrm>
              <a:off x="8029575" y="4392039"/>
              <a:ext cx="3476625" cy="63500"/>
            </a:xfrm>
            <a:custGeom>
              <a:avLst/>
              <a:gdLst/>
              <a:ahLst/>
              <a:cxnLst/>
              <a:rect l="l" t="t" r="r" b="b"/>
              <a:pathLst>
                <a:path w="3476625" h="63500">
                  <a:moveTo>
                    <a:pt x="2145109" y="37324"/>
                  </a:moveTo>
                  <a:lnTo>
                    <a:pt x="1106074" y="37324"/>
                  </a:lnTo>
                  <a:lnTo>
                    <a:pt x="1172742" y="37547"/>
                  </a:lnTo>
                  <a:lnTo>
                    <a:pt x="1158471" y="37547"/>
                  </a:lnTo>
                  <a:lnTo>
                    <a:pt x="1209300" y="38144"/>
                  </a:lnTo>
                  <a:lnTo>
                    <a:pt x="1204782" y="38144"/>
                  </a:lnTo>
                  <a:lnTo>
                    <a:pt x="1289013" y="40264"/>
                  </a:lnTo>
                  <a:lnTo>
                    <a:pt x="1381778" y="44201"/>
                  </a:lnTo>
                  <a:lnTo>
                    <a:pt x="1381431" y="44201"/>
                  </a:lnTo>
                  <a:lnTo>
                    <a:pt x="1475546" y="49839"/>
                  </a:lnTo>
                  <a:lnTo>
                    <a:pt x="1593247" y="58774"/>
                  </a:lnTo>
                  <a:lnTo>
                    <a:pt x="1628216" y="60926"/>
                  </a:lnTo>
                  <a:lnTo>
                    <a:pt x="1666770" y="62471"/>
                  </a:lnTo>
                  <a:lnTo>
                    <a:pt x="1671000" y="62471"/>
                  </a:lnTo>
                  <a:lnTo>
                    <a:pt x="1703631" y="62947"/>
                  </a:lnTo>
                  <a:lnTo>
                    <a:pt x="1748037" y="62471"/>
                  </a:lnTo>
                  <a:lnTo>
                    <a:pt x="1799548" y="60773"/>
                  </a:lnTo>
                  <a:lnTo>
                    <a:pt x="1860143" y="57679"/>
                  </a:lnTo>
                  <a:lnTo>
                    <a:pt x="1931162" y="53058"/>
                  </a:lnTo>
                  <a:lnTo>
                    <a:pt x="2086486" y="41295"/>
                  </a:lnTo>
                  <a:lnTo>
                    <a:pt x="2086294" y="41295"/>
                  </a:lnTo>
                  <a:lnTo>
                    <a:pt x="2145109" y="37324"/>
                  </a:lnTo>
                  <a:close/>
                </a:path>
                <a:path w="3476625" h="63500">
                  <a:moveTo>
                    <a:pt x="2909345" y="4362"/>
                  </a:moveTo>
                  <a:lnTo>
                    <a:pt x="2866521" y="4494"/>
                  </a:lnTo>
                  <a:lnTo>
                    <a:pt x="2818951" y="5474"/>
                  </a:lnTo>
                  <a:lnTo>
                    <a:pt x="2822352" y="5474"/>
                  </a:lnTo>
                  <a:lnTo>
                    <a:pt x="2786298" y="7004"/>
                  </a:lnTo>
                  <a:lnTo>
                    <a:pt x="2748566" y="9602"/>
                  </a:lnTo>
                  <a:lnTo>
                    <a:pt x="2712200" y="13243"/>
                  </a:lnTo>
                  <a:lnTo>
                    <a:pt x="2633218" y="24202"/>
                  </a:lnTo>
                  <a:lnTo>
                    <a:pt x="2590952" y="28962"/>
                  </a:lnTo>
                  <a:lnTo>
                    <a:pt x="2627370" y="30929"/>
                  </a:lnTo>
                  <a:lnTo>
                    <a:pt x="2669387" y="33990"/>
                  </a:lnTo>
                  <a:lnTo>
                    <a:pt x="2669109" y="33990"/>
                  </a:lnTo>
                  <a:lnTo>
                    <a:pt x="2707501" y="37547"/>
                  </a:lnTo>
                  <a:lnTo>
                    <a:pt x="2744841" y="41754"/>
                  </a:lnTo>
                  <a:lnTo>
                    <a:pt x="2781300" y="46611"/>
                  </a:lnTo>
                  <a:lnTo>
                    <a:pt x="2822375" y="51201"/>
                  </a:lnTo>
                  <a:lnTo>
                    <a:pt x="2868089" y="54088"/>
                  </a:lnTo>
                  <a:lnTo>
                    <a:pt x="2917610" y="55523"/>
                  </a:lnTo>
                  <a:lnTo>
                    <a:pt x="2970111" y="55752"/>
                  </a:lnTo>
                  <a:lnTo>
                    <a:pt x="3024763" y="55027"/>
                  </a:lnTo>
                  <a:lnTo>
                    <a:pt x="3351411" y="44562"/>
                  </a:lnTo>
                  <a:lnTo>
                    <a:pt x="3476484" y="44201"/>
                  </a:lnTo>
                  <a:lnTo>
                    <a:pt x="3476606" y="22459"/>
                  </a:lnTo>
                  <a:lnTo>
                    <a:pt x="3476625" y="18036"/>
                  </a:lnTo>
                  <a:lnTo>
                    <a:pt x="3275245" y="14150"/>
                  </a:lnTo>
                  <a:lnTo>
                    <a:pt x="3001248" y="5796"/>
                  </a:lnTo>
                  <a:lnTo>
                    <a:pt x="2909345" y="4362"/>
                  </a:lnTo>
                  <a:close/>
                </a:path>
                <a:path w="3476625" h="63500">
                  <a:moveTo>
                    <a:pt x="1658668" y="0"/>
                  </a:moveTo>
                  <a:lnTo>
                    <a:pt x="1605250" y="512"/>
                  </a:lnTo>
                  <a:lnTo>
                    <a:pt x="1552036" y="1631"/>
                  </a:lnTo>
                  <a:lnTo>
                    <a:pt x="1499286" y="3304"/>
                  </a:lnTo>
                  <a:lnTo>
                    <a:pt x="1447260" y="5474"/>
                  </a:lnTo>
                  <a:lnTo>
                    <a:pt x="1346417" y="11088"/>
                  </a:lnTo>
                  <a:lnTo>
                    <a:pt x="1138085" y="26343"/>
                  </a:lnTo>
                  <a:lnTo>
                    <a:pt x="1082133" y="29608"/>
                  </a:lnTo>
                  <a:lnTo>
                    <a:pt x="1027143" y="32175"/>
                  </a:lnTo>
                  <a:lnTo>
                    <a:pt x="972642" y="33990"/>
                  </a:lnTo>
                  <a:lnTo>
                    <a:pt x="915317" y="35002"/>
                  </a:lnTo>
                  <a:lnTo>
                    <a:pt x="192790" y="35350"/>
                  </a:lnTo>
                  <a:lnTo>
                    <a:pt x="242162" y="36605"/>
                  </a:lnTo>
                  <a:lnTo>
                    <a:pt x="241305" y="36605"/>
                  </a:lnTo>
                  <a:lnTo>
                    <a:pt x="500466" y="46894"/>
                  </a:lnTo>
                  <a:lnTo>
                    <a:pt x="560592" y="48322"/>
                  </a:lnTo>
                  <a:lnTo>
                    <a:pt x="613999" y="48785"/>
                  </a:lnTo>
                  <a:lnTo>
                    <a:pt x="671845" y="48322"/>
                  </a:lnTo>
                  <a:lnTo>
                    <a:pt x="730123" y="46611"/>
                  </a:lnTo>
                  <a:lnTo>
                    <a:pt x="903451" y="40485"/>
                  </a:lnTo>
                  <a:lnTo>
                    <a:pt x="903188" y="40485"/>
                  </a:lnTo>
                  <a:lnTo>
                    <a:pt x="1008856" y="38144"/>
                  </a:lnTo>
                  <a:lnTo>
                    <a:pt x="2145109" y="37324"/>
                  </a:lnTo>
                  <a:lnTo>
                    <a:pt x="2194543" y="34346"/>
                  </a:lnTo>
                  <a:lnTo>
                    <a:pt x="2178676" y="33440"/>
                  </a:lnTo>
                  <a:lnTo>
                    <a:pt x="2124596" y="29336"/>
                  </a:lnTo>
                  <a:lnTo>
                    <a:pt x="2070478" y="24202"/>
                  </a:lnTo>
                  <a:lnTo>
                    <a:pt x="1969112" y="12779"/>
                  </a:lnTo>
                  <a:lnTo>
                    <a:pt x="1920336" y="8525"/>
                  </a:lnTo>
                  <a:lnTo>
                    <a:pt x="1920526" y="8525"/>
                  </a:lnTo>
                  <a:lnTo>
                    <a:pt x="1869191" y="5124"/>
                  </a:lnTo>
                  <a:lnTo>
                    <a:pt x="1817552" y="2657"/>
                  </a:lnTo>
                  <a:lnTo>
                    <a:pt x="1765078" y="1018"/>
                  </a:lnTo>
                  <a:lnTo>
                    <a:pt x="1712031" y="150"/>
                  </a:lnTo>
                  <a:lnTo>
                    <a:pt x="1658668" y="0"/>
                  </a:lnTo>
                  <a:close/>
                </a:path>
                <a:path w="3476625" h="63500">
                  <a:moveTo>
                    <a:pt x="471074" y="5124"/>
                  </a:moveTo>
                  <a:lnTo>
                    <a:pt x="462671" y="5124"/>
                  </a:lnTo>
                  <a:lnTo>
                    <a:pt x="417357" y="5646"/>
                  </a:lnTo>
                  <a:lnTo>
                    <a:pt x="0" y="18036"/>
                  </a:lnTo>
                  <a:lnTo>
                    <a:pt x="0" y="46611"/>
                  </a:lnTo>
                  <a:lnTo>
                    <a:pt x="32484" y="41295"/>
                  </a:lnTo>
                  <a:lnTo>
                    <a:pt x="68222" y="37744"/>
                  </a:lnTo>
                  <a:lnTo>
                    <a:pt x="106998" y="35723"/>
                  </a:lnTo>
                  <a:lnTo>
                    <a:pt x="148593" y="35002"/>
                  </a:lnTo>
                  <a:lnTo>
                    <a:pt x="876464" y="35002"/>
                  </a:lnTo>
                  <a:lnTo>
                    <a:pt x="828957" y="33990"/>
                  </a:lnTo>
                  <a:lnTo>
                    <a:pt x="825854" y="33990"/>
                  </a:lnTo>
                  <a:lnTo>
                    <a:pt x="777900" y="31752"/>
                  </a:lnTo>
                  <a:lnTo>
                    <a:pt x="735450" y="28460"/>
                  </a:lnTo>
                  <a:lnTo>
                    <a:pt x="696218" y="23915"/>
                  </a:lnTo>
                  <a:lnTo>
                    <a:pt x="627752" y="12779"/>
                  </a:lnTo>
                  <a:lnTo>
                    <a:pt x="591821" y="9028"/>
                  </a:lnTo>
                  <a:lnTo>
                    <a:pt x="552775" y="6611"/>
                  </a:lnTo>
                  <a:lnTo>
                    <a:pt x="514610" y="5474"/>
                  </a:lnTo>
                  <a:lnTo>
                    <a:pt x="530786" y="5474"/>
                  </a:lnTo>
                  <a:lnTo>
                    <a:pt x="471074" y="5124"/>
                  </a:lnTo>
                  <a:close/>
                </a:path>
                <a:path w="3476625" h="63500">
                  <a:moveTo>
                    <a:pt x="3476484" y="44201"/>
                  </a:moveTo>
                  <a:lnTo>
                    <a:pt x="3403247" y="44201"/>
                  </a:lnTo>
                  <a:lnTo>
                    <a:pt x="3439920" y="44724"/>
                  </a:lnTo>
                  <a:lnTo>
                    <a:pt x="3476625" y="46611"/>
                  </a:lnTo>
                  <a:lnTo>
                    <a:pt x="3476505" y="44562"/>
                  </a:lnTo>
                  <a:lnTo>
                    <a:pt x="3476484" y="44201"/>
                  </a:lnTo>
                  <a:close/>
                </a:path>
                <a:path w="3476625" h="63500">
                  <a:moveTo>
                    <a:pt x="2489147" y="36605"/>
                  </a:moveTo>
                  <a:lnTo>
                    <a:pt x="2234879" y="36605"/>
                  </a:lnTo>
                  <a:lnTo>
                    <a:pt x="2285989" y="38561"/>
                  </a:lnTo>
                  <a:lnTo>
                    <a:pt x="2338854" y="39580"/>
                  </a:lnTo>
                  <a:lnTo>
                    <a:pt x="2390588" y="39580"/>
                  </a:lnTo>
                  <a:lnTo>
                    <a:pt x="2441057" y="38561"/>
                  </a:lnTo>
                  <a:lnTo>
                    <a:pt x="2441582" y="38561"/>
                  </a:lnTo>
                  <a:lnTo>
                    <a:pt x="2489147" y="36605"/>
                  </a:lnTo>
                  <a:close/>
                </a:path>
                <a:path w="3476625" h="63500">
                  <a:moveTo>
                    <a:pt x="2444458" y="25945"/>
                  </a:moveTo>
                  <a:lnTo>
                    <a:pt x="2392716" y="26512"/>
                  </a:lnTo>
                  <a:lnTo>
                    <a:pt x="2338173" y="27843"/>
                  </a:lnTo>
                  <a:lnTo>
                    <a:pt x="2280630" y="29956"/>
                  </a:lnTo>
                  <a:lnTo>
                    <a:pt x="2219890" y="32870"/>
                  </a:lnTo>
                  <a:lnTo>
                    <a:pt x="2194543" y="34346"/>
                  </a:lnTo>
                  <a:lnTo>
                    <a:pt x="2234107" y="36605"/>
                  </a:lnTo>
                  <a:lnTo>
                    <a:pt x="2490176" y="36605"/>
                  </a:lnTo>
                  <a:lnTo>
                    <a:pt x="2540190" y="33440"/>
                  </a:lnTo>
                  <a:lnTo>
                    <a:pt x="2540347" y="33440"/>
                  </a:lnTo>
                  <a:lnTo>
                    <a:pt x="2587543" y="29336"/>
                  </a:lnTo>
                  <a:lnTo>
                    <a:pt x="2590952" y="28962"/>
                  </a:lnTo>
                  <a:lnTo>
                    <a:pt x="2584854" y="28633"/>
                  </a:lnTo>
                  <a:lnTo>
                    <a:pt x="2540329" y="27024"/>
                  </a:lnTo>
                  <a:lnTo>
                    <a:pt x="2493596" y="26122"/>
                  </a:lnTo>
                  <a:lnTo>
                    <a:pt x="2444458" y="25945"/>
                  </a:lnTo>
                  <a:close/>
                </a:path>
              </a:pathLst>
            </a:custGeom>
            <a:solidFill>
              <a:srgbClr val="D67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9521" y="4392084"/>
              <a:ext cx="3477260" cy="69215"/>
            </a:xfrm>
            <a:custGeom>
              <a:avLst/>
              <a:gdLst/>
              <a:ahLst/>
              <a:cxnLst/>
              <a:rect l="l" t="t" r="r" b="b"/>
              <a:pathLst>
                <a:path w="3477259" h="69214">
                  <a:moveTo>
                    <a:pt x="53" y="17990"/>
                  </a:moveTo>
                  <a:lnTo>
                    <a:pt x="67219" y="15992"/>
                  </a:lnTo>
                  <a:lnTo>
                    <a:pt x="127605" y="14186"/>
                  </a:lnTo>
                  <a:lnTo>
                    <a:pt x="182316" y="12610"/>
                  </a:lnTo>
                  <a:lnTo>
                    <a:pt x="232458" y="11304"/>
                  </a:lnTo>
                  <a:lnTo>
                    <a:pt x="279137" y="10304"/>
                  </a:lnTo>
                  <a:lnTo>
                    <a:pt x="323458" y="9650"/>
                  </a:lnTo>
                  <a:lnTo>
                    <a:pt x="366528" y="9381"/>
                  </a:lnTo>
                  <a:lnTo>
                    <a:pt x="409452" y="9534"/>
                  </a:lnTo>
                  <a:lnTo>
                    <a:pt x="453335" y="10149"/>
                  </a:lnTo>
                  <a:lnTo>
                    <a:pt x="499284" y="11263"/>
                  </a:lnTo>
                  <a:lnTo>
                    <a:pt x="548404" y="12916"/>
                  </a:lnTo>
                  <a:lnTo>
                    <a:pt x="601801" y="15145"/>
                  </a:lnTo>
                  <a:lnTo>
                    <a:pt x="660580" y="17990"/>
                  </a:lnTo>
                  <a:lnTo>
                    <a:pt x="717576" y="20484"/>
                  </a:lnTo>
                  <a:lnTo>
                    <a:pt x="773635" y="22162"/>
                  </a:lnTo>
                  <a:lnTo>
                    <a:pt x="828708" y="23131"/>
                  </a:lnTo>
                  <a:lnTo>
                    <a:pt x="882749" y="23499"/>
                  </a:lnTo>
                  <a:lnTo>
                    <a:pt x="935709" y="23376"/>
                  </a:lnTo>
                  <a:lnTo>
                    <a:pt x="987541" y="22868"/>
                  </a:lnTo>
                  <a:lnTo>
                    <a:pt x="1038199" y="22086"/>
                  </a:lnTo>
                  <a:lnTo>
                    <a:pt x="1087633" y="21136"/>
                  </a:lnTo>
                  <a:lnTo>
                    <a:pt x="1135798" y="20127"/>
                  </a:lnTo>
                  <a:lnTo>
                    <a:pt x="1182644" y="19167"/>
                  </a:lnTo>
                  <a:lnTo>
                    <a:pt x="1228126" y="18366"/>
                  </a:lnTo>
                  <a:lnTo>
                    <a:pt x="1272195" y="17830"/>
                  </a:lnTo>
                  <a:lnTo>
                    <a:pt x="1314804" y="17669"/>
                  </a:lnTo>
                  <a:lnTo>
                    <a:pt x="1355905" y="17990"/>
                  </a:lnTo>
                  <a:lnTo>
                    <a:pt x="1396412" y="18407"/>
                  </a:lnTo>
                  <a:lnTo>
                    <a:pt x="1437477" y="18503"/>
                  </a:lnTo>
                  <a:lnTo>
                    <a:pt x="1479408" y="18343"/>
                  </a:lnTo>
                  <a:lnTo>
                    <a:pt x="1522513" y="17990"/>
                  </a:lnTo>
                  <a:lnTo>
                    <a:pt x="1567101" y="17509"/>
                  </a:lnTo>
                  <a:lnTo>
                    <a:pt x="1613480" y="16964"/>
                  </a:lnTo>
                  <a:lnTo>
                    <a:pt x="1661959" y="16418"/>
                  </a:lnTo>
                  <a:lnTo>
                    <a:pt x="1712847" y="15937"/>
                  </a:lnTo>
                  <a:lnTo>
                    <a:pt x="1766452" y="15584"/>
                  </a:lnTo>
                  <a:lnTo>
                    <a:pt x="1823082" y="15424"/>
                  </a:lnTo>
                  <a:lnTo>
                    <a:pt x="1883046" y="15520"/>
                  </a:lnTo>
                  <a:lnTo>
                    <a:pt x="1946653" y="15937"/>
                  </a:lnTo>
                  <a:lnTo>
                    <a:pt x="2014211" y="16739"/>
                  </a:lnTo>
                  <a:lnTo>
                    <a:pt x="2086028" y="17990"/>
                  </a:lnTo>
                  <a:lnTo>
                    <a:pt x="2156600" y="19721"/>
                  </a:lnTo>
                  <a:lnTo>
                    <a:pt x="2220805" y="21815"/>
                  </a:lnTo>
                  <a:lnTo>
                    <a:pt x="2279525" y="24116"/>
                  </a:lnTo>
                  <a:lnTo>
                    <a:pt x="2333645" y="26465"/>
                  </a:lnTo>
                  <a:lnTo>
                    <a:pt x="2384048" y="28706"/>
                  </a:lnTo>
                  <a:lnTo>
                    <a:pt x="2431617" y="30680"/>
                  </a:lnTo>
                  <a:lnTo>
                    <a:pt x="2477236" y="32230"/>
                  </a:lnTo>
                  <a:lnTo>
                    <a:pt x="2521787" y="33199"/>
                  </a:lnTo>
                  <a:lnTo>
                    <a:pt x="2566154" y="33429"/>
                  </a:lnTo>
                  <a:lnTo>
                    <a:pt x="2611221" y="32763"/>
                  </a:lnTo>
                  <a:lnTo>
                    <a:pt x="2657871" y="31044"/>
                  </a:lnTo>
                  <a:lnTo>
                    <a:pt x="2706987" y="28114"/>
                  </a:lnTo>
                  <a:lnTo>
                    <a:pt x="2759453" y="23815"/>
                  </a:lnTo>
                  <a:lnTo>
                    <a:pt x="2816151" y="17990"/>
                  </a:lnTo>
                  <a:lnTo>
                    <a:pt x="2876214" y="11632"/>
                  </a:lnTo>
                  <a:lnTo>
                    <a:pt x="2930010" y="6781"/>
                  </a:lnTo>
                  <a:lnTo>
                    <a:pt x="2978826" y="3314"/>
                  </a:lnTo>
                  <a:lnTo>
                    <a:pt x="3023952" y="1109"/>
                  </a:lnTo>
                  <a:lnTo>
                    <a:pt x="3066676" y="45"/>
                  </a:lnTo>
                  <a:lnTo>
                    <a:pt x="3108288" y="0"/>
                  </a:lnTo>
                  <a:lnTo>
                    <a:pt x="3150076" y="852"/>
                  </a:lnTo>
                  <a:lnTo>
                    <a:pt x="3193328" y="2479"/>
                  </a:lnTo>
                  <a:lnTo>
                    <a:pt x="3239335" y="4761"/>
                  </a:lnTo>
                  <a:lnTo>
                    <a:pt x="3289385" y="7574"/>
                  </a:lnTo>
                  <a:lnTo>
                    <a:pt x="3344766" y="10798"/>
                  </a:lnTo>
                  <a:lnTo>
                    <a:pt x="3406767" y="14311"/>
                  </a:lnTo>
                  <a:lnTo>
                    <a:pt x="3476678" y="17990"/>
                  </a:lnTo>
                  <a:lnTo>
                    <a:pt x="3476196" y="24901"/>
                  </a:lnTo>
                  <a:lnTo>
                    <a:pt x="3476249" y="32992"/>
                  </a:lnTo>
                  <a:lnTo>
                    <a:pt x="3476517" y="40725"/>
                  </a:lnTo>
                  <a:lnTo>
                    <a:pt x="3476678" y="46565"/>
                  </a:lnTo>
                  <a:lnTo>
                    <a:pt x="3435290" y="43663"/>
                  </a:lnTo>
                  <a:lnTo>
                    <a:pt x="3391103" y="41114"/>
                  </a:lnTo>
                  <a:lnTo>
                    <a:pt x="3344446" y="38933"/>
                  </a:lnTo>
                  <a:lnTo>
                    <a:pt x="3295648" y="37132"/>
                  </a:lnTo>
                  <a:lnTo>
                    <a:pt x="3245039" y="35728"/>
                  </a:lnTo>
                  <a:lnTo>
                    <a:pt x="3192950" y="34733"/>
                  </a:lnTo>
                  <a:lnTo>
                    <a:pt x="3139709" y="34162"/>
                  </a:lnTo>
                  <a:lnTo>
                    <a:pt x="3085646" y="34029"/>
                  </a:lnTo>
                  <a:lnTo>
                    <a:pt x="3031091" y="34349"/>
                  </a:lnTo>
                  <a:lnTo>
                    <a:pt x="2976373" y="35135"/>
                  </a:lnTo>
                  <a:lnTo>
                    <a:pt x="2921823" y="36402"/>
                  </a:lnTo>
                  <a:lnTo>
                    <a:pt x="2867769" y="38165"/>
                  </a:lnTo>
                  <a:lnTo>
                    <a:pt x="2814541" y="40436"/>
                  </a:lnTo>
                  <a:lnTo>
                    <a:pt x="2762470" y="43232"/>
                  </a:lnTo>
                  <a:lnTo>
                    <a:pt x="2711884" y="46565"/>
                  </a:lnTo>
                  <a:lnTo>
                    <a:pt x="2661101" y="49919"/>
                  </a:lnTo>
                  <a:lnTo>
                    <a:pt x="2608537" y="52770"/>
                  </a:lnTo>
                  <a:lnTo>
                    <a:pt x="2554596" y="55124"/>
                  </a:lnTo>
                  <a:lnTo>
                    <a:pt x="2499683" y="56986"/>
                  </a:lnTo>
                  <a:lnTo>
                    <a:pt x="2444201" y="58362"/>
                  </a:lnTo>
                  <a:lnTo>
                    <a:pt x="2388554" y="59257"/>
                  </a:lnTo>
                  <a:lnTo>
                    <a:pt x="2333147" y="59676"/>
                  </a:lnTo>
                  <a:lnTo>
                    <a:pt x="2278382" y="59626"/>
                  </a:lnTo>
                  <a:lnTo>
                    <a:pt x="2224664" y="59110"/>
                  </a:lnTo>
                  <a:lnTo>
                    <a:pt x="2172397" y="58136"/>
                  </a:lnTo>
                  <a:lnTo>
                    <a:pt x="2121985" y="56708"/>
                  </a:lnTo>
                  <a:lnTo>
                    <a:pt x="2073832" y="54831"/>
                  </a:lnTo>
                  <a:lnTo>
                    <a:pt x="2028341" y="52511"/>
                  </a:lnTo>
                  <a:lnTo>
                    <a:pt x="1985917" y="49754"/>
                  </a:lnTo>
                  <a:lnTo>
                    <a:pt x="1946963" y="46565"/>
                  </a:lnTo>
                  <a:lnTo>
                    <a:pt x="1905326" y="42958"/>
                  </a:lnTo>
                  <a:lnTo>
                    <a:pt x="1860247" y="39500"/>
                  </a:lnTo>
                  <a:lnTo>
                    <a:pt x="1812279" y="36292"/>
                  </a:lnTo>
                  <a:lnTo>
                    <a:pt x="1761973" y="33435"/>
                  </a:lnTo>
                  <a:lnTo>
                    <a:pt x="1709879" y="31032"/>
                  </a:lnTo>
                  <a:lnTo>
                    <a:pt x="1656551" y="29183"/>
                  </a:lnTo>
                  <a:lnTo>
                    <a:pt x="1602539" y="27991"/>
                  </a:lnTo>
                  <a:lnTo>
                    <a:pt x="1548395" y="27557"/>
                  </a:lnTo>
                  <a:lnTo>
                    <a:pt x="1494670" y="27983"/>
                  </a:lnTo>
                  <a:lnTo>
                    <a:pt x="1441916" y="29370"/>
                  </a:lnTo>
                  <a:lnTo>
                    <a:pt x="1390684" y="31820"/>
                  </a:lnTo>
                  <a:lnTo>
                    <a:pt x="1341526" y="35435"/>
                  </a:lnTo>
                  <a:lnTo>
                    <a:pt x="1294994" y="40316"/>
                  </a:lnTo>
                  <a:lnTo>
                    <a:pt x="1251638" y="46565"/>
                  </a:lnTo>
                  <a:lnTo>
                    <a:pt x="1226381" y="50282"/>
                  </a:lnTo>
                  <a:lnTo>
                    <a:pt x="1197335" y="53636"/>
                  </a:lnTo>
                  <a:lnTo>
                    <a:pt x="1128770" y="59280"/>
                  </a:lnTo>
                  <a:lnTo>
                    <a:pt x="1089701" y="61585"/>
                  </a:lnTo>
                  <a:lnTo>
                    <a:pt x="1047741" y="63555"/>
                  </a:lnTo>
                  <a:lnTo>
                    <a:pt x="1003114" y="65196"/>
                  </a:lnTo>
                  <a:lnTo>
                    <a:pt x="956046" y="66515"/>
                  </a:lnTo>
                  <a:lnTo>
                    <a:pt x="906761" y="67520"/>
                  </a:lnTo>
                  <a:lnTo>
                    <a:pt x="855483" y="68218"/>
                  </a:lnTo>
                  <a:lnTo>
                    <a:pt x="802438" y="68615"/>
                  </a:lnTo>
                  <a:lnTo>
                    <a:pt x="747850" y="68719"/>
                  </a:lnTo>
                  <a:lnTo>
                    <a:pt x="691944" y="68536"/>
                  </a:lnTo>
                  <a:lnTo>
                    <a:pt x="634944" y="68074"/>
                  </a:lnTo>
                  <a:lnTo>
                    <a:pt x="577076" y="67340"/>
                  </a:lnTo>
                  <a:lnTo>
                    <a:pt x="518564" y="66341"/>
                  </a:lnTo>
                  <a:lnTo>
                    <a:pt x="459632" y="65083"/>
                  </a:lnTo>
                  <a:lnTo>
                    <a:pt x="400506" y="63574"/>
                  </a:lnTo>
                  <a:lnTo>
                    <a:pt x="341410" y="61820"/>
                  </a:lnTo>
                  <a:lnTo>
                    <a:pt x="282569" y="59830"/>
                  </a:lnTo>
                  <a:lnTo>
                    <a:pt x="224208" y="57609"/>
                  </a:lnTo>
                  <a:lnTo>
                    <a:pt x="166551" y="55165"/>
                  </a:lnTo>
                  <a:lnTo>
                    <a:pt x="109823" y="52505"/>
                  </a:lnTo>
                  <a:lnTo>
                    <a:pt x="54249" y="49636"/>
                  </a:lnTo>
                  <a:lnTo>
                    <a:pt x="53" y="46565"/>
                  </a:lnTo>
                  <a:lnTo>
                    <a:pt x="0" y="39957"/>
                  </a:lnTo>
                  <a:lnTo>
                    <a:pt x="291" y="31896"/>
                  </a:lnTo>
                  <a:lnTo>
                    <a:pt x="464" y="24026"/>
                  </a:lnTo>
                  <a:lnTo>
                    <a:pt x="53" y="17990"/>
                  </a:lnTo>
                  <a:close/>
                </a:path>
              </a:pathLst>
            </a:custGeom>
            <a:ln w="38100">
              <a:solidFill>
                <a:srgbClr val="D678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52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963-6682-F24F-A731-8D3E0929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09" y="516835"/>
            <a:ext cx="4234069" cy="1570382"/>
          </a:xfrm>
        </p:spPr>
        <p:txBody>
          <a:bodyPr>
            <a:noAutofit/>
          </a:bodyPr>
          <a:lstStyle/>
          <a:p>
            <a:r>
              <a:rPr lang="ro-RO" sz="3200" dirty="0"/>
              <a:t>Acesta a fost proiectul Erasmus 2025!</a:t>
            </a:r>
            <a:endParaRPr lang="LID4096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520458-60B7-D5D4-0ABD-9C80F1271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57" y="375407"/>
            <a:ext cx="2634498" cy="32353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0F5D9-6B8C-6D10-F637-E2F54F3AE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1" y="375407"/>
            <a:ext cx="2766657" cy="3688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EA1AA-7D7D-FB28-580D-F8181E7F7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0" y="4198507"/>
            <a:ext cx="3249336" cy="243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46A8EC-BD9E-9EE0-4EC8-E6CF57084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71" y="3610717"/>
            <a:ext cx="2324451" cy="2852257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1"/>
          <a:stretch/>
        </p:blipFill>
        <p:spPr>
          <a:xfrm>
            <a:off x="4169386" y="3041374"/>
            <a:ext cx="3438941" cy="304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63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/>
          <p:cNvSpPr txBox="1"/>
          <p:nvPr/>
        </p:nvSpPr>
        <p:spPr>
          <a:xfrm>
            <a:off x="1593129" y="587134"/>
            <a:ext cx="758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 smtClean="0"/>
              <a:t>Proiecte Erasmus derulate: 2020- 2024</a:t>
            </a:r>
            <a:endParaRPr lang="ro-RO" sz="2800" b="1" dirty="0"/>
          </a:p>
        </p:txBody>
      </p:sp>
      <p:sp>
        <p:nvSpPr>
          <p:cNvPr id="4" name="Dreptunghi 3"/>
          <p:cNvSpPr/>
          <p:nvPr/>
        </p:nvSpPr>
        <p:spPr>
          <a:xfrm>
            <a:off x="1" y="2361023"/>
            <a:ext cx="1219200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Educație școlară: </a:t>
            </a:r>
            <a:r>
              <a:rPr lang="ro-RO" b="1" dirty="0" smtClean="0">
                <a:latin typeface="Arial Narrow" panose="020B0606020202030204" pitchFamily="34" charset="0"/>
              </a:rPr>
              <a:t>2020-1-RO01-KA101-079182, </a:t>
            </a:r>
            <a:r>
              <a:rPr lang="ro-RO" b="1" dirty="0">
                <a:latin typeface="Arial Narrow" panose="020B0606020202030204" pitchFamily="34" charset="0"/>
              </a:rPr>
              <a:t>„Tolerează, Acționează, Cooperează, Transmite</a:t>
            </a:r>
            <a:r>
              <a:rPr lang="ro-RO" b="1" dirty="0" smtClean="0">
                <a:latin typeface="Arial Narrow" panose="020B0606020202030204" pitchFamily="34" charset="0"/>
              </a:rPr>
              <a:t>!- T.A.C.T/ </a:t>
            </a:r>
            <a:r>
              <a:rPr lang="ro-RO" b="1" dirty="0">
                <a:latin typeface="Arial Narrow" panose="020B0606020202030204" pitchFamily="34" charset="0"/>
              </a:rPr>
              <a:t>1 noiembrie 2020 – 31 octombrie </a:t>
            </a:r>
            <a:r>
              <a:rPr lang="ro-RO" b="1" dirty="0" smtClean="0">
                <a:latin typeface="Arial Narrow" panose="020B0606020202030204" pitchFamily="34" charset="0"/>
              </a:rPr>
              <a:t>2022 (24 luni)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          Participanți: 11 cadre didactice/ 1 personal didactic auxiliar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 smtClean="0">
                <a:latin typeface="Arial Narrow" panose="020B0606020202030204" pitchFamily="34" charset="0"/>
              </a:rPr>
              <a:t>              Finanțare: </a:t>
            </a:r>
            <a:r>
              <a:rPr lang="en-US" b="1" dirty="0" smtClean="0">
                <a:latin typeface="Arial Narrow" panose="020B0606020202030204" pitchFamily="34" charset="0"/>
              </a:rPr>
              <a:t>27.480 euro</a:t>
            </a:r>
            <a:endParaRPr lang="ro-RO" b="1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Educație școlară: 2022-1-RO01- 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KA122-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SCH-0069900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" </a:t>
            </a:r>
            <a:r>
              <a:rPr lang="ro-RO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Let's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o-RO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join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o-RO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forces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!„ /</a:t>
            </a:r>
            <a:r>
              <a:rPr lang="ro-RO" b="1" dirty="0" smtClean="0">
                <a:latin typeface="Arial Narrow" panose="020B0606020202030204" pitchFamily="34" charset="0"/>
              </a:rPr>
              <a:t>octombrie </a:t>
            </a:r>
            <a:r>
              <a:rPr lang="ro-RO" b="1" dirty="0">
                <a:latin typeface="Arial Narrow" panose="020B0606020202030204" pitchFamily="34" charset="0"/>
              </a:rPr>
              <a:t>2022- martie 2024 </a:t>
            </a:r>
            <a:r>
              <a:rPr lang="ro-RO" b="1" dirty="0" smtClean="0">
                <a:latin typeface="Arial Narrow" panose="020B0606020202030204" pitchFamily="34" charset="0"/>
              </a:rPr>
              <a:t>(18 luni)</a:t>
            </a:r>
            <a:endParaRPr lang="ro-RO" b="1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 Participanți: 14 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elevi,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14 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cadre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didactice/ 1 personal didactic auxiliar,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 Finanțare: </a:t>
            </a:r>
            <a:r>
              <a:rPr lang="ro-RO" b="1" dirty="0">
                <a:latin typeface="Arial Narrow" panose="020B0606020202030204" pitchFamily="34" charset="0"/>
              </a:rPr>
              <a:t>38 255 </a:t>
            </a:r>
            <a:r>
              <a:rPr lang="ro-RO" b="1" dirty="0" smtClean="0">
                <a:latin typeface="Arial Narrow" panose="020B0606020202030204" pitchFamily="34" charset="0"/>
              </a:rPr>
              <a:t>EURO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o-RO" b="1" dirty="0" smtClean="0">
                <a:latin typeface="Arial Narrow" panose="020B0606020202030204" pitchFamily="34" charset="0"/>
              </a:rPr>
              <a:t>Acreditare</a:t>
            </a:r>
            <a:r>
              <a:rPr lang="ro-RO" b="1" dirty="0">
                <a:latin typeface="Arial Narrow" panose="020B0606020202030204" pitchFamily="34" charset="0"/>
              </a:rPr>
              <a:t>: 2022-1-RO01-KA120-SCH-000110547 </a:t>
            </a:r>
            <a:r>
              <a:rPr lang="en-US" b="1" dirty="0">
                <a:latin typeface="Arial Narrow" panose="020B0606020202030204" pitchFamily="34" charset="0"/>
              </a:rPr>
              <a:t>(</a:t>
            </a:r>
            <a:r>
              <a:rPr lang="pt-BR" b="1" dirty="0">
                <a:latin typeface="Arial Narrow" panose="020B0606020202030204" pitchFamily="34" charset="0"/>
              </a:rPr>
              <a:t>01.02.2023 – </a:t>
            </a:r>
            <a:r>
              <a:rPr lang="pt-BR" b="1" dirty="0" smtClean="0">
                <a:latin typeface="Arial Narrow" panose="020B0606020202030204" pitchFamily="34" charset="0"/>
              </a:rPr>
              <a:t>31.12.2027)</a:t>
            </a:r>
            <a:r>
              <a:rPr lang="ro-RO" b="1" dirty="0" smtClean="0">
                <a:latin typeface="Arial Narrow" panose="020B0606020202030204" pitchFamily="34" charset="0"/>
              </a:rPr>
              <a:t>/ An </a:t>
            </a:r>
            <a:r>
              <a:rPr lang="ro-RO" b="1" dirty="0">
                <a:latin typeface="Arial Narrow" panose="020B0606020202030204" pitchFamily="34" charset="0"/>
              </a:rPr>
              <a:t>1 acreditare: 2023-1-RO01-KA121-SCH-000120628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Participanți: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13 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elevi,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11 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cadre </a:t>
            </a: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didactice   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Finanțare</a:t>
            </a: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  <a:r>
              <a:rPr lang="ro-RO" b="1" dirty="0" smtClean="0">
                <a:latin typeface="Arial Narrow" panose="020B0606020202030204" pitchFamily="34" charset="0"/>
              </a:rPr>
              <a:t>33 920 </a:t>
            </a:r>
            <a:r>
              <a:rPr lang="ro-RO" b="1" dirty="0">
                <a:latin typeface="Arial Narrow" panose="020B0606020202030204" pitchFamily="34" charset="0"/>
              </a:rPr>
              <a:t>EURO</a:t>
            </a:r>
          </a:p>
          <a:p>
            <a:pPr algn="ctr"/>
            <a:r>
              <a:rPr lang="ro-RO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An </a:t>
            </a:r>
            <a:r>
              <a:rPr lang="ro-RO" b="1" dirty="0">
                <a:solidFill>
                  <a:schemeClr val="bg1"/>
                </a:solidFill>
                <a:latin typeface="Allura" panose="02000000000000000000" pitchFamily="50" charset="0"/>
              </a:rPr>
              <a:t>1 acreditare</a:t>
            </a:r>
            <a:r>
              <a:rPr lang="ro-RO" b="1" dirty="0">
                <a:solidFill>
                  <a:schemeClr val="bg1"/>
                </a:solidFill>
              </a:rPr>
              <a:t>: </a:t>
            </a:r>
            <a:r>
              <a:rPr lang="ro-RO" b="1" dirty="0">
                <a:solidFill>
                  <a:schemeClr val="bg1"/>
                </a:solidFill>
                <a:latin typeface="Allura" panose="02000000000000000000" pitchFamily="50" charset="0"/>
              </a:rPr>
              <a:t>2023-1-RO01-KA121-SCH-000120628  (</a:t>
            </a:r>
            <a:r>
              <a:rPr lang="en-US" b="1" dirty="0">
                <a:solidFill>
                  <a:schemeClr val="bg1"/>
                </a:solidFill>
                <a:latin typeface="Allura" panose="02000000000000000000" pitchFamily="50" charset="0"/>
              </a:rPr>
              <a:t>1 </a:t>
            </a:r>
            <a:r>
              <a:rPr lang="ro-RO" b="1" dirty="0">
                <a:solidFill>
                  <a:schemeClr val="bg1"/>
                </a:solidFill>
                <a:latin typeface="Allura" panose="02000000000000000000" pitchFamily="50" charset="0"/>
              </a:rPr>
              <a:t>iunie</a:t>
            </a:r>
            <a:r>
              <a:rPr lang="en-US" b="1" dirty="0">
                <a:solidFill>
                  <a:schemeClr val="bg1"/>
                </a:solidFill>
                <a:latin typeface="Allura" panose="02000000000000000000" pitchFamily="50" charset="0"/>
              </a:rPr>
              <a:t> 202</a:t>
            </a:r>
            <a:r>
              <a:rPr lang="ro-RO" b="1" dirty="0">
                <a:solidFill>
                  <a:schemeClr val="bg1"/>
                </a:solidFill>
                <a:latin typeface="Allura" panose="02000000000000000000" pitchFamily="50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Allura" panose="02000000000000000000" pitchFamily="50" charset="0"/>
              </a:rPr>
              <a:t> – 31 </a:t>
            </a:r>
            <a:r>
              <a:rPr lang="ro-RO" b="1" dirty="0">
                <a:solidFill>
                  <a:schemeClr val="bg1"/>
                </a:solidFill>
                <a:latin typeface="Allura" panose="02000000000000000000" pitchFamily="50" charset="0"/>
              </a:rPr>
              <a:t>august</a:t>
            </a:r>
            <a:r>
              <a:rPr lang="en-US" b="1" dirty="0">
                <a:solidFill>
                  <a:schemeClr val="bg1"/>
                </a:solidFill>
                <a:latin typeface="Allura" panose="02000000000000000000" pitchFamily="50" charset="0"/>
              </a:rPr>
              <a:t> 2024)</a:t>
            </a:r>
            <a:endParaRPr lang="ro-RO" b="1" dirty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o-RO" sz="2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/>
          <p:cNvSpPr/>
          <p:nvPr/>
        </p:nvSpPr>
        <p:spPr>
          <a:xfrm>
            <a:off x="587829" y="957628"/>
            <a:ext cx="109510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În derulare:</a:t>
            </a:r>
          </a:p>
          <a:p>
            <a:pPr algn="ctr"/>
            <a:r>
              <a:rPr lang="ro-RO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lura" panose="02000000000000000000" pitchFamily="50" charset="0"/>
              </a:rPr>
              <a:t>Acreditare</a:t>
            </a:r>
            <a:r>
              <a:rPr lang="ro-RO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llura" panose="02000000000000000000" pitchFamily="50" charset="0"/>
              </a:rPr>
              <a:t>: 2022-1-RO01-KA120-SCH-000110547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llura" panose="02000000000000000000" pitchFamily="50" charset="0"/>
              </a:rPr>
              <a:t>(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llura" panose="02000000000000000000" pitchFamily="50" charset="0"/>
              </a:rPr>
              <a:t>01.02.2023 – 31.12.2027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lura" panose="02000000000000000000" pitchFamily="50" charset="0"/>
              </a:rPr>
              <a:t>)</a:t>
            </a:r>
            <a:endParaRPr lang="ro-RO" sz="2400" b="1" dirty="0" smtClean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An 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2 </a:t>
            </a:r>
            <a:r>
              <a:rPr lang="ro-RO" sz="3600" b="1" dirty="0">
                <a:solidFill>
                  <a:schemeClr val="bg1"/>
                </a:solidFill>
                <a:latin typeface="Allura" panose="02000000000000000000" pitchFamily="50" charset="0"/>
              </a:rPr>
              <a:t>acreditare</a:t>
            </a:r>
            <a:r>
              <a:rPr lang="ro-RO" sz="3600" b="1" dirty="0">
                <a:solidFill>
                  <a:schemeClr val="bg1"/>
                </a:solidFill>
              </a:rPr>
              <a:t>: 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2024-1-RO01-KA121-SCH-000217204</a:t>
            </a:r>
            <a:r>
              <a:rPr lang="ro-RO" sz="3600" dirty="0" smtClean="0">
                <a:solidFill>
                  <a:schemeClr val="bg1"/>
                </a:solidFill>
                <a:latin typeface="Allura" panose="02000000000000000000" pitchFamily="50" charset="0"/>
              </a:rPr>
              <a:t>  </a:t>
            </a:r>
            <a:r>
              <a:rPr lang="ro-RO" sz="3600" dirty="0" smtClean="0">
                <a:solidFill>
                  <a:schemeClr val="bg1"/>
                </a:solidFill>
                <a:latin typeface="Allura" panose="02000000000000000000" pitchFamily="50" charset="0"/>
              </a:rPr>
              <a:t>(</a:t>
            </a:r>
            <a:r>
              <a:rPr lang="en-US" sz="3600" b="1" dirty="0">
                <a:solidFill>
                  <a:schemeClr val="bg1"/>
                </a:solidFill>
                <a:latin typeface="Allura" panose="02000000000000000000" pitchFamily="50" charset="0"/>
              </a:rPr>
              <a:t>1 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iunie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202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4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llura" panose="02000000000000000000" pitchFamily="50" charset="0"/>
              </a:rPr>
              <a:t>– 31 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august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202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)</a:t>
            </a:r>
            <a:endParaRPr lang="ro-RO" sz="3600" dirty="0" smtClean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pPr algn="ctr"/>
            <a:endParaRPr lang="ro-RO" sz="3600" b="1" dirty="0" smtClean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llura" panose="02000000000000000000" pitchFamily="50" charset="0"/>
              </a:rPr>
              <a:t>Bugetul</a:t>
            </a:r>
            <a:r>
              <a:rPr lang="en-US" sz="40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llura" panose="02000000000000000000" pitchFamily="50" charset="0"/>
              </a:rPr>
              <a:t>aprobat</a:t>
            </a:r>
            <a:r>
              <a:rPr lang="ro-RO" sz="4000" dirty="0">
                <a:solidFill>
                  <a:schemeClr val="bg1"/>
                </a:solidFill>
                <a:latin typeface="Allura" panose="02000000000000000000" pitchFamily="50" charset="0"/>
              </a:rPr>
              <a:t>: </a:t>
            </a:r>
            <a:endParaRPr lang="ro-RO" sz="4000" dirty="0" smtClean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r>
              <a:rPr lang="ro-RO" sz="3600" b="1" dirty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        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3</a:t>
            </a:r>
            <a:r>
              <a:rPr lang="ro-RO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6 204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llura" panose="02000000000000000000" pitchFamily="50" charset="0"/>
              </a:rPr>
              <a:t>EUR.</a:t>
            </a:r>
            <a:endParaRPr lang="ro-RO" sz="3600" b="1" dirty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o-RO" sz="3600" b="1" i="1" dirty="0" smtClean="0">
                <a:solidFill>
                  <a:schemeClr val="bg1"/>
                </a:solidFill>
                <a:latin typeface="Allura" panose="02000000000000000000" pitchFamily="50" charset="0"/>
              </a:rPr>
              <a:t>Nr </a:t>
            </a:r>
            <a:r>
              <a:rPr lang="ro-RO" sz="3600" b="1" i="1" dirty="0">
                <a:solidFill>
                  <a:schemeClr val="bg1"/>
                </a:solidFill>
                <a:latin typeface="Allura" panose="02000000000000000000" pitchFamily="50" charset="0"/>
              </a:rPr>
              <a:t>mobilități de parcurs: </a:t>
            </a:r>
            <a:endParaRPr lang="ro-RO" sz="3600" b="1" i="1" dirty="0" smtClean="0">
              <a:solidFill>
                <a:schemeClr val="bg1"/>
              </a:solidFill>
              <a:latin typeface="Allura" panose="02000000000000000000" pitchFamily="50" charset="0"/>
            </a:endParaRPr>
          </a:p>
          <a:p>
            <a:r>
              <a:rPr lang="ro-RO" sz="3600" b="1" i="1" dirty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ro-RO" sz="3600" b="1" i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    11 cadre didactice</a:t>
            </a:r>
          </a:p>
          <a:p>
            <a:r>
              <a:rPr lang="ro-RO" sz="3600" b="1" i="1" dirty="0">
                <a:solidFill>
                  <a:schemeClr val="bg1"/>
                </a:solidFill>
                <a:latin typeface="Allura" panose="02000000000000000000" pitchFamily="50" charset="0"/>
              </a:rPr>
              <a:t> </a:t>
            </a:r>
            <a:r>
              <a:rPr lang="ro-RO" sz="3600" b="1" i="1" dirty="0" smtClean="0">
                <a:solidFill>
                  <a:schemeClr val="bg1"/>
                </a:solidFill>
                <a:latin typeface="Allura" panose="02000000000000000000" pitchFamily="50" charset="0"/>
              </a:rPr>
              <a:t>      </a:t>
            </a:r>
            <a:r>
              <a:rPr lang="ro-RO" sz="3600" b="1" i="1" dirty="0" smtClean="0">
                <a:solidFill>
                  <a:schemeClr val="bg1"/>
                </a:solidFill>
                <a:latin typeface="Allura" panose="02000000000000000000" pitchFamily="50" charset="0"/>
              </a:rPr>
              <a:t>18 elevi</a:t>
            </a:r>
            <a:endParaRPr lang="ro-RO" sz="3600" i="1" dirty="0">
              <a:solidFill>
                <a:schemeClr val="bg1"/>
              </a:solidFill>
              <a:latin typeface="Allur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eptunghi 7"/>
          <p:cNvSpPr/>
          <p:nvPr/>
        </p:nvSpPr>
        <p:spPr>
          <a:xfrm>
            <a:off x="533401" y="3242493"/>
            <a:ext cx="111469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000" b="1" dirty="0">
                <a:solidFill>
                  <a:srgbClr val="002060"/>
                </a:solidFill>
                <a:latin typeface="Allura" panose="02000000000000000000" pitchFamily="50" charset="0"/>
                <a:cs typeface="Arial" panose="020B0604020202020204" pitchFamily="34" charset="0"/>
              </a:rPr>
              <a:t>Cele mai bune școli sunt acelea care colaborează cu toți membrii </a:t>
            </a:r>
            <a:r>
              <a:rPr lang="ro-RO" sz="4000" b="1" dirty="0" smtClean="0">
                <a:solidFill>
                  <a:srgbClr val="002060"/>
                </a:solidFill>
                <a:latin typeface="Allura" panose="02000000000000000000" pitchFamily="50" charset="0"/>
                <a:cs typeface="Arial" panose="020B0604020202020204" pitchFamily="34" charset="0"/>
              </a:rPr>
              <a:t>comunității, </a:t>
            </a:r>
            <a:r>
              <a:rPr lang="ro-RO" sz="4000" b="1" dirty="0">
                <a:solidFill>
                  <a:srgbClr val="002060"/>
                </a:solidFill>
                <a:latin typeface="Allura" panose="02000000000000000000" pitchFamily="50" charset="0"/>
                <a:cs typeface="Arial" panose="020B0604020202020204" pitchFamily="34" charset="0"/>
              </a:rPr>
              <a:t>cu scopul creării unui etos și a unei culturi a empatiei și a </a:t>
            </a:r>
            <a:r>
              <a:rPr lang="ro-RO" sz="4000" b="1" dirty="0" smtClean="0">
                <a:solidFill>
                  <a:srgbClr val="002060"/>
                </a:solidFill>
                <a:latin typeface="Allura" panose="02000000000000000000" pitchFamily="50" charset="0"/>
                <a:cs typeface="Arial" panose="020B0604020202020204" pitchFamily="34" charset="0"/>
              </a:rPr>
              <a:t> respectului</a:t>
            </a:r>
            <a:r>
              <a:rPr lang="ro-RO" sz="4000" b="1" dirty="0">
                <a:solidFill>
                  <a:srgbClr val="002060"/>
                </a:solidFill>
                <a:latin typeface="Allura" panose="02000000000000000000" pitchFamily="50" charset="0"/>
                <a:cs typeface="Arial" panose="020B0604020202020204" pitchFamily="34" charset="0"/>
              </a:rPr>
              <a:t>, oglindite în toate aspectele vieții școlare. </a:t>
            </a:r>
            <a:endParaRPr lang="ro-RO" sz="4000" dirty="0">
              <a:latin typeface="Allura" panose="02000000000000000000" pitchFamily="50" charset="0"/>
            </a:endParaRPr>
          </a:p>
        </p:txBody>
      </p:sp>
      <p:sp>
        <p:nvSpPr>
          <p:cNvPr id="9" name="CasetăText 8"/>
          <p:cNvSpPr txBox="1"/>
          <p:nvPr/>
        </p:nvSpPr>
        <p:spPr>
          <a:xfrm>
            <a:off x="4354286" y="100148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dirty="0">
                <a:solidFill>
                  <a:schemeClr val="bg1"/>
                </a:solidFill>
              </a:rPr>
              <a:t>S</a:t>
            </a:r>
            <a:r>
              <a:rPr lang="ro-RO" sz="4000" dirty="0" smtClean="0">
                <a:solidFill>
                  <a:schemeClr val="bg1"/>
                </a:solidFill>
              </a:rPr>
              <a:t>cop</a:t>
            </a:r>
            <a:endParaRPr lang="ro-RO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47969" y="3931149"/>
            <a:ext cx="1136948" cy="1153545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6091804" y="2356142"/>
            <a:ext cx="4196" cy="995210"/>
          </a:xfrm>
          <a:prstGeom prst="line">
            <a:avLst/>
          </a:prstGeom>
          <a:ln>
            <a:head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039455" y="3366932"/>
            <a:ext cx="113093" cy="113122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id-ID" sz="9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829493" y="3837150"/>
            <a:ext cx="524623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0" y="3488802"/>
            <a:ext cx="0" cy="1249175"/>
          </a:xfrm>
          <a:prstGeom prst="line">
            <a:avLst/>
          </a:prstGeom>
          <a:ln>
            <a:head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039455" y="4753556"/>
            <a:ext cx="113093" cy="113122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id-ID" sz="90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628397" y="5533041"/>
            <a:ext cx="813995" cy="1135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96000" y="4866678"/>
            <a:ext cx="0" cy="1991322"/>
          </a:xfrm>
          <a:prstGeom prst="line">
            <a:avLst/>
          </a:prstGeom>
          <a:ln>
            <a:head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94542" y="4039572"/>
            <a:ext cx="4228334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  <a:latin typeface="Lato Regular"/>
                <a:cs typeface="Lato Regular"/>
              </a:rPr>
              <a:t>Obiectivele</a:t>
            </a:r>
            <a:r>
              <a:rPr lang="en-GB" b="1" dirty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Lato Regular"/>
                <a:cs typeface="Lato Regular"/>
              </a:rPr>
              <a:t>proiectului</a:t>
            </a:r>
            <a:r>
              <a:rPr lang="en-GB" b="1" dirty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Lato Regular"/>
                <a:cs typeface="Lato Regular"/>
              </a:rPr>
              <a:t>adaptate</a:t>
            </a:r>
            <a:r>
              <a:rPr lang="en-GB" b="1" dirty="0">
                <a:solidFill>
                  <a:schemeClr val="tx2"/>
                </a:solidFill>
                <a:latin typeface="Lato Regular"/>
                <a:cs typeface="Lato Regular"/>
              </a:rPr>
              <a:t> la</a:t>
            </a:r>
          </a:p>
          <a:p>
            <a:r>
              <a:rPr lang="en-GB" b="1" dirty="0" err="1">
                <a:solidFill>
                  <a:schemeClr val="tx2"/>
                </a:solidFill>
                <a:latin typeface="Lato Regular"/>
                <a:cs typeface="Lato Regular"/>
              </a:rPr>
              <a:t>primul</a:t>
            </a:r>
            <a:r>
              <a:rPr lang="en-GB" b="1" dirty="0">
                <a:solidFill>
                  <a:schemeClr val="tx2"/>
                </a:solidFill>
                <a:latin typeface="Lato Regular"/>
                <a:cs typeface="Lato Regular"/>
              </a:rPr>
              <a:t> an de </a:t>
            </a:r>
            <a:r>
              <a:rPr lang="en-GB" b="1" dirty="0" err="1">
                <a:solidFill>
                  <a:schemeClr val="tx2"/>
                </a:solidFill>
                <a:latin typeface="Lato Regular"/>
                <a:cs typeface="Lato Regular"/>
              </a:rPr>
              <a:t>acreditare</a:t>
            </a:r>
            <a:endParaRPr lang="id-ID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697298" y="2356142"/>
            <a:ext cx="737080" cy="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2" name="AutoShape 38"/>
          <p:cNvSpPr>
            <a:spLocks/>
          </p:cNvSpPr>
          <p:nvPr/>
        </p:nvSpPr>
        <p:spPr bwMode="auto">
          <a:xfrm>
            <a:off x="606041" y="4289749"/>
            <a:ext cx="420803" cy="3961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475359-B8B6-40A6-99CE-AB5FAE22E446}"/>
              </a:ext>
            </a:extLst>
          </p:cNvPr>
          <p:cNvSpPr/>
          <p:nvPr/>
        </p:nvSpPr>
        <p:spPr>
          <a:xfrm>
            <a:off x="643615" y="6437263"/>
            <a:ext cx="1653703" cy="274824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75274D-1D77-47CE-8E76-6E642177E2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40" y="897040"/>
            <a:ext cx="2204156" cy="629599"/>
          </a:xfrm>
          <a:prstGeom prst="rect">
            <a:avLst/>
          </a:prstGeom>
        </p:spPr>
      </p:pic>
      <p:sp>
        <p:nvSpPr>
          <p:cNvPr id="3" name="Dreptunghi 2"/>
          <p:cNvSpPr/>
          <p:nvPr/>
        </p:nvSpPr>
        <p:spPr>
          <a:xfrm>
            <a:off x="6452852" y="2191595"/>
            <a:ext cx="556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1600" dirty="0"/>
              <a:t>Implicarea directă a </a:t>
            </a:r>
            <a:r>
              <a:rPr lang="en-US" sz="1600" dirty="0"/>
              <a:t>11</a:t>
            </a:r>
            <a:r>
              <a:rPr lang="ro-RO" sz="1600" dirty="0"/>
              <a:t> cadre  didactice și a </a:t>
            </a:r>
            <a:r>
              <a:rPr lang="en-US" sz="1600" dirty="0"/>
              <a:t>13</a:t>
            </a:r>
            <a:r>
              <a:rPr lang="ro-RO" sz="1600" dirty="0"/>
              <a:t> elevi din învățământul gimnazial, în activități de cooperare prin transfer de bune </a:t>
            </a:r>
            <a:r>
              <a:rPr lang="ro-RO" sz="1600" dirty="0" smtClean="0"/>
              <a:t>practici, </a:t>
            </a:r>
            <a:r>
              <a:rPr lang="ro-RO" sz="1600" dirty="0"/>
              <a:t>prin abordarea unor noi </a:t>
            </a:r>
            <a:r>
              <a:rPr lang="ro-RO" sz="1600" dirty="0" err="1"/>
              <a:t>tehninci</a:t>
            </a:r>
            <a:r>
              <a:rPr lang="ro-RO" sz="1600" dirty="0"/>
              <a:t> de </a:t>
            </a:r>
            <a:r>
              <a:rPr lang="ro-RO" sz="1600" dirty="0" err="1"/>
              <a:t>invatare</a:t>
            </a:r>
            <a:r>
              <a:rPr lang="ro-RO" sz="1600" dirty="0"/>
              <a:t> prin colaborare </a:t>
            </a:r>
            <a:r>
              <a:rPr lang="ro-RO" sz="1600" dirty="0" err="1"/>
              <a:t>interinstitutionala</a:t>
            </a:r>
            <a:r>
              <a:rPr lang="ro-RO" sz="1600" dirty="0"/>
              <a:t> Erasmus, pana in 2028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reptunghi 4"/>
          <p:cNvSpPr/>
          <p:nvPr/>
        </p:nvSpPr>
        <p:spPr>
          <a:xfrm>
            <a:off x="6440682" y="3515034"/>
            <a:ext cx="5493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Îmbunătățirea competențelor de comunicare, sociale, lingvistice și interculturale ale elevilor prin abordarea unor metode de învățare activă și de cooperare într-un mediu tolerant, pozitiv și primitor care diminuează nivelul comportamentelor periculoase (violență /</a:t>
            </a:r>
            <a:r>
              <a:rPr lang="ro-RO" sz="1600" dirty="0" err="1"/>
              <a:t>bullying</a:t>
            </a:r>
            <a:r>
              <a:rPr lang="en-US" sz="1600" dirty="0"/>
              <a:t>)</a:t>
            </a:r>
            <a:endParaRPr lang="ro-RO" sz="900" dirty="0"/>
          </a:p>
        </p:txBody>
      </p:sp>
      <p:sp>
        <p:nvSpPr>
          <p:cNvPr id="6" name="Dreptunghi 5"/>
          <p:cNvSpPr/>
          <p:nvPr/>
        </p:nvSpPr>
        <p:spPr>
          <a:xfrm>
            <a:off x="6399999" y="5266340"/>
            <a:ext cx="5591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 A</a:t>
            </a:r>
            <a:r>
              <a:rPr lang="ro-RO" sz="1600" dirty="0" err="1"/>
              <a:t>ntrenarea</a:t>
            </a:r>
            <a:r>
              <a:rPr lang="ro-RO" sz="1600" dirty="0"/>
              <a:t> elevilor în  activități bazate pe proiecte educaționale utilizând noile tehnologii, promovând dezvoltarea durabilă pentru menținerea unui mediu sănătos.</a:t>
            </a:r>
            <a:endParaRPr lang="ro-RO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in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56" y="737018"/>
            <a:ext cx="1574276" cy="1220315"/>
          </a:xfrm>
          <a:prstGeom prst="rect">
            <a:avLst/>
          </a:prstGeom>
        </p:spPr>
      </p:pic>
      <p:pic>
        <p:nvPicPr>
          <p:cNvPr id="34" name="Imagin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31" y="898097"/>
            <a:ext cx="2743200" cy="9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6" grpId="0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900966" y="1058281"/>
            <a:ext cx="10481469" cy="635504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Nevoile-cheie ale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</a:t>
            </a:r>
            <a:r>
              <a:rPr lang="ro-RO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iei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651377" y="2350281"/>
            <a:ext cx="1929786" cy="365234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2103981" y="3563565"/>
            <a:ext cx="4659084" cy="1929787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9710" tIns="54855" rIns="109710" bIns="54855" rtlCol="0" anchor="ctr"/>
          <a:lstStyle/>
          <a:p>
            <a:r>
              <a:rPr lang="ro-RO" dirty="0"/>
              <a:t>Formarea profesională a personalului didactic și echipei de management, nu doar la nivel teoretic ci si prin</a:t>
            </a:r>
            <a:br>
              <a:rPr lang="ro-RO" dirty="0"/>
            </a:br>
            <a:r>
              <a:rPr lang="ro-RO" dirty="0"/>
              <a:t>contactul direct cu </a:t>
            </a:r>
            <a:r>
              <a:rPr lang="ro-RO" dirty="0" err="1"/>
              <a:t>profesionisti</a:t>
            </a:r>
            <a:r>
              <a:rPr lang="ro-RO" dirty="0"/>
              <a:t> in domeniul </a:t>
            </a:r>
            <a:r>
              <a:rPr lang="ro-RO" dirty="0" err="1"/>
              <a:t>educatiei</a:t>
            </a:r>
            <a:r>
              <a:rPr lang="ro-RO" dirty="0"/>
              <a:t> din alte scoli europene </a:t>
            </a:r>
            <a:br>
              <a:rPr lang="ro-RO" dirty="0"/>
            </a:b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 Diagonal Corner Rectangle 54"/>
          <p:cNvSpPr/>
          <p:nvPr/>
        </p:nvSpPr>
        <p:spPr>
          <a:xfrm>
            <a:off x="5937061" y="3073333"/>
            <a:ext cx="2282595" cy="365234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it-IT" sz="2200" dirty="0"/>
              <a:t>mbu</a:t>
            </a:r>
            <a:r>
              <a:rPr lang="ro-RO" sz="2200" dirty="0"/>
              <a:t>nă</a:t>
            </a:r>
            <a:r>
              <a:rPr lang="it-IT" sz="2200" dirty="0"/>
              <a:t>t</a:t>
            </a:r>
            <a:r>
              <a:rPr lang="ro-RO" sz="2200" dirty="0" err="1"/>
              <a:t>ăț</a:t>
            </a:r>
            <a:r>
              <a:rPr lang="it-IT" sz="2200" dirty="0"/>
              <a:t>irea rela</a:t>
            </a:r>
            <a:r>
              <a:rPr lang="ro-RO" sz="2200" dirty="0"/>
              <a:t>ț</a:t>
            </a:r>
            <a:r>
              <a:rPr lang="it-IT" sz="2200" dirty="0"/>
              <a:t>iei de comunicare </a:t>
            </a:r>
            <a:r>
              <a:rPr lang="ro-RO" sz="2200" dirty="0"/>
              <a:t>ș</a:t>
            </a:r>
            <a:r>
              <a:rPr lang="it-IT" sz="2200" dirty="0"/>
              <a:t>i cooperare cu familia </a:t>
            </a:r>
            <a:br>
              <a:rPr lang="it-IT" sz="2200" dirty="0"/>
            </a:b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7918152" y="3261390"/>
            <a:ext cx="4448697" cy="24798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2373" y="2870509"/>
            <a:ext cx="2048265" cy="230830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ro-RO" sz="2400" dirty="0"/>
              <a:t>  </a:t>
            </a:r>
            <a:r>
              <a:rPr lang="ro-RO" sz="2400" dirty="0">
                <a:solidFill>
                  <a:schemeClr val="bg1"/>
                </a:solidFill>
              </a:rPr>
              <a:t>Diminuare</a:t>
            </a:r>
          </a:p>
          <a:p>
            <a:r>
              <a:rPr lang="ro-RO" sz="2400" dirty="0">
                <a:solidFill>
                  <a:schemeClr val="bg1"/>
                </a:solidFill>
              </a:rPr>
              <a:t>     abandon</a:t>
            </a:r>
          </a:p>
          <a:p>
            <a:r>
              <a:rPr lang="ro-RO" sz="2400" dirty="0">
                <a:solidFill>
                  <a:schemeClr val="bg1"/>
                </a:solidFill>
              </a:rPr>
              <a:t>             și </a:t>
            </a:r>
          </a:p>
          <a:p>
            <a:r>
              <a:rPr lang="ro-RO" sz="2400" dirty="0">
                <a:solidFill>
                  <a:schemeClr val="bg1"/>
                </a:solidFill>
              </a:rPr>
              <a:t>   absenteism </a:t>
            </a:r>
            <a:r>
              <a:rPr lang="ro-RO" sz="2400" dirty="0"/>
              <a:t/>
            </a:r>
            <a:br>
              <a:rPr lang="ro-RO" sz="2400" dirty="0"/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997E06-2F7C-439C-8FE9-ECA8D1BBE4E4}"/>
              </a:ext>
            </a:extLst>
          </p:cNvPr>
          <p:cNvSpPr txBox="1"/>
          <p:nvPr/>
        </p:nvSpPr>
        <p:spPr>
          <a:xfrm>
            <a:off x="8974067" y="2557957"/>
            <a:ext cx="247986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dirty="0"/>
              <a:t>Implicarea directă a elevilor în activități care să dezvolte abilitățile sociale, să le corecteze limbajul, atitudinea față</a:t>
            </a:r>
            <a:br>
              <a:rPr lang="ro-RO" sz="2000" dirty="0"/>
            </a:br>
            <a:r>
              <a:rPr lang="ro-RO" sz="2000" dirty="0"/>
              <a:t>de cei din jur, practicarea unor activități de petrecere a timpului liber</a:t>
            </a: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DD727B-4C33-48F6-8C70-EC4350808C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6" y="663393"/>
            <a:ext cx="2204156" cy="629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244B29-6661-4A58-B100-8D74EC7E38D0}"/>
              </a:ext>
            </a:extLst>
          </p:cNvPr>
          <p:cNvSpPr/>
          <p:nvPr/>
        </p:nvSpPr>
        <p:spPr>
          <a:xfrm>
            <a:off x="654648" y="6397509"/>
            <a:ext cx="1954950" cy="328164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55" grpId="0" animBg="1"/>
      <p:bldP spid="46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016371" y="590498"/>
            <a:ext cx="6179850" cy="127726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Lato Regular"/>
                <a:cs typeface="Lato Regular"/>
              </a:rPr>
              <a:t>Activități</a:t>
            </a:r>
            <a:r>
              <a:rPr lang="en-US" sz="4000" b="1" dirty="0">
                <a:solidFill>
                  <a:schemeClr val="bg1"/>
                </a:solidFill>
                <a:latin typeface="Lato Regular"/>
                <a:cs typeface="Lato Regular"/>
              </a:rPr>
              <a:t> de </a:t>
            </a:r>
            <a:r>
              <a:rPr lang="en-US" sz="4000" b="1" dirty="0" err="1" smtClean="0">
                <a:solidFill>
                  <a:schemeClr val="bg1"/>
                </a:solidFill>
                <a:latin typeface="Lato Regular"/>
                <a:cs typeface="Lato Regular"/>
              </a:rPr>
              <a:t>formare</a:t>
            </a:r>
            <a:r>
              <a:rPr lang="ro-RO" sz="4000" b="1" dirty="0" smtClean="0">
                <a:solidFill>
                  <a:schemeClr val="bg1"/>
                </a:solidFill>
                <a:latin typeface="Lato Regular"/>
                <a:cs typeface="Lato Regular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endParaRPr lang="id-ID" sz="4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7BB7A-CF8C-4B6C-A2BC-458AE74F9797}"/>
              </a:ext>
            </a:extLst>
          </p:cNvPr>
          <p:cNvSpPr txBox="1"/>
          <p:nvPr/>
        </p:nvSpPr>
        <p:spPr>
          <a:xfrm>
            <a:off x="543015" y="2195185"/>
            <a:ext cx="11365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o-RO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fluxuri</a:t>
            </a:r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o-R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mobilități:</a:t>
            </a:r>
          </a:p>
          <a:p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F1- un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curs </a:t>
            </a:r>
            <a:r>
              <a:rPr lang="en-US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ro-RO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participarea a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cadre didactice</a:t>
            </a:r>
          </a:p>
          <a:p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F2-F3- două activități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ro-RO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</a:t>
            </a:r>
            <a:r>
              <a:rPr lang="ro-RO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Shadowin</a:t>
            </a:r>
            <a:r>
              <a:rPr lang="ro-RO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participarea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4 cadre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didactice</a:t>
            </a:r>
          </a:p>
          <a:p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F4-F5- două </a:t>
            </a:r>
            <a:r>
              <a:rPr lang="ro-RO" sz="3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mobilități </a:t>
            </a:r>
            <a:r>
              <a:rPr lang="ro-RO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grup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elevilor –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însoțiți de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cadre </a:t>
            </a:r>
            <a:r>
              <a:rPr lang="ro-R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didactice</a:t>
            </a:r>
            <a:endParaRPr lang="ro-RO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9B9E39-A1D4-4A73-ADBB-A7690EB40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7" y="167697"/>
            <a:ext cx="2204156" cy="629599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6D722DBC-5B37-400E-BCAA-716AF3F779F0}"/>
              </a:ext>
            </a:extLst>
          </p:cNvPr>
          <p:cNvSpPr/>
          <p:nvPr/>
        </p:nvSpPr>
        <p:spPr>
          <a:xfrm>
            <a:off x="778442" y="6461896"/>
            <a:ext cx="1663430" cy="232242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0335" y="697793"/>
            <a:ext cx="9712752" cy="133882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ro-R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  <a:r>
              <a:rPr lang="ro-R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3, 4: </a:t>
            </a:r>
            <a:r>
              <a:rPr lang="ro-R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bune practici</a:t>
            </a:r>
          </a:p>
          <a:p>
            <a:pPr algn="ctr"/>
            <a:r>
              <a:rPr lang="ro-RO" sz="2800" b="1" i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JOB SHADOWING </a:t>
            </a:r>
            <a:r>
              <a:rPr lang="ro-RO" sz="2800" b="1" i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/ MOBILITATE GRUP ELEVI </a:t>
            </a:r>
            <a:r>
              <a:rPr lang="ro-RO" sz="2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- 3.03 </a:t>
            </a:r>
            <a:r>
              <a:rPr lang="ro-RO" sz="2800" b="1" dirty="0">
                <a:solidFill>
                  <a:srgbClr val="00B050"/>
                </a:solidFill>
                <a:latin typeface="Arial Black" panose="020B0A04020102020204" pitchFamily="34" charset="0"/>
              </a:rPr>
              <a:t>- </a:t>
            </a:r>
            <a:r>
              <a:rPr lang="ro-RO" sz="2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7.03.2025/ 5-9.05.2025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9B9E39-A1D4-4A73-ADBB-A7690EB40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7" y="167697"/>
            <a:ext cx="2204156" cy="629599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6D722DBC-5B37-400E-BCAA-716AF3F779F0}"/>
              </a:ext>
            </a:extLst>
          </p:cNvPr>
          <p:cNvSpPr/>
          <p:nvPr/>
        </p:nvSpPr>
        <p:spPr>
          <a:xfrm>
            <a:off x="778442" y="6461896"/>
            <a:ext cx="1663430" cy="232242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Substituent conținut 2"/>
          <p:cNvSpPr txBox="1">
            <a:spLocks/>
          </p:cNvSpPr>
          <p:nvPr/>
        </p:nvSpPr>
        <p:spPr>
          <a:xfrm>
            <a:off x="778442" y="2226679"/>
            <a:ext cx="11133841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400" b="1" dirty="0" smtClean="0">
                <a:latin typeface="Arial Narrow" panose="020B0606020202030204" pitchFamily="34" charset="0"/>
              </a:rPr>
              <a:t>ȘCOLI </a:t>
            </a:r>
            <a:r>
              <a:rPr lang="ro-RO" sz="2400" b="1" dirty="0" smtClean="0">
                <a:latin typeface="Arial Narrow" panose="020B0606020202030204" pitchFamily="34" charset="0"/>
              </a:rPr>
              <a:t>GAZDĂ</a:t>
            </a:r>
            <a:r>
              <a:rPr lang="ro-RO" sz="2800" b="1" dirty="0" smtClean="0"/>
              <a:t>: </a:t>
            </a:r>
            <a:r>
              <a:rPr lang="ro-RO" sz="2400" b="1" dirty="0" smtClean="0">
                <a:latin typeface="Arial Narrow" panose="020B0606020202030204" pitchFamily="34" charset="0"/>
              </a:rPr>
              <a:t>ȘCOALA GIMNAZIALĂ </a:t>
            </a:r>
            <a:r>
              <a:rPr lang="ro-RO" sz="2800" b="1" dirty="0" smtClean="0">
                <a:latin typeface="Arial Narrow" panose="020B0606020202030204" pitchFamily="34" charset="0"/>
              </a:rPr>
              <a:t>,,</a:t>
            </a:r>
            <a:r>
              <a:rPr lang="en-GB" dirty="0"/>
              <a:t> </a:t>
            </a:r>
            <a:r>
              <a:rPr lang="en-GB" sz="2400" b="1" dirty="0" err="1" smtClean="0">
                <a:latin typeface="Arial Narrow" panose="020B0606020202030204" pitchFamily="34" charset="0"/>
              </a:rPr>
              <a:t>Blatine-Škrape</a:t>
            </a:r>
            <a:r>
              <a:rPr lang="ro-RO" sz="2400" b="1" dirty="0" smtClean="0">
                <a:latin typeface="Arial Narrow" panose="020B0606020202030204" pitchFamily="34" charset="0"/>
              </a:rPr>
              <a:t>” Split/Croația</a:t>
            </a:r>
          </a:p>
          <a:p>
            <a:r>
              <a:rPr lang="ro-RO" sz="2400" b="1" dirty="0" smtClean="0">
                <a:latin typeface="Arial Narrow" panose="020B0606020202030204" pitchFamily="34" charset="0"/>
              </a:rPr>
              <a:t>ȘCOALA GIMNAZIALĂ ,,Mehmet </a:t>
            </a:r>
            <a:r>
              <a:rPr lang="ro-RO" sz="2400" b="1" dirty="0" err="1" smtClean="0">
                <a:latin typeface="Arial Narrow" panose="020B0606020202030204" pitchFamily="34" charset="0"/>
              </a:rPr>
              <a:t>Güleç</a:t>
            </a:r>
            <a:r>
              <a:rPr lang="ro-RO" sz="2400" b="1" dirty="0" smtClean="0">
                <a:latin typeface="Arial Narrow" panose="020B0606020202030204" pitchFamily="34" charset="0"/>
              </a:rPr>
              <a:t>” </a:t>
            </a:r>
            <a:r>
              <a:rPr lang="ro-RO" sz="2400" b="1" dirty="0" err="1" smtClean="0">
                <a:latin typeface="Arial Narrow" panose="020B0606020202030204" pitchFamily="34" charset="0"/>
              </a:rPr>
              <a:t>Bor_Niğde</a:t>
            </a:r>
            <a:r>
              <a:rPr lang="ro-RO" sz="2400" b="1" dirty="0" smtClean="0">
                <a:latin typeface="Arial Narrow" panose="020B0606020202030204" pitchFamily="34" charset="0"/>
              </a:rPr>
              <a:t>/Turcia</a:t>
            </a:r>
            <a:endParaRPr lang="ro-RO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Dreptunghi 7"/>
          <p:cNvSpPr/>
          <p:nvPr/>
        </p:nvSpPr>
        <p:spPr>
          <a:xfrm>
            <a:off x="778442" y="3337444"/>
            <a:ext cx="11378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Activitățile: </a:t>
            </a:r>
          </a:p>
          <a:p>
            <a:pPr marL="285750" indent="-285750">
              <a:buFontTx/>
              <a:buChar char="-"/>
            </a:pP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prezentarea unor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aspecte importante ale istoriei și culturii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croate,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ocazie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care am avut prilejul să identificăm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civilizația, </a:t>
            </a:r>
            <a:r>
              <a:rPr lang="ro-R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limbr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a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 celor două țări.</a:t>
            </a:r>
            <a:endPara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prezentare sistem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învățământ din cele două </a:t>
            </a:r>
            <a:r>
              <a:rPr lang="ro-R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țări,planurile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cadru și parcursul elevilor până la finalizarea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studiilor</a:t>
            </a:r>
          </a:p>
          <a:p>
            <a:pPr marL="285750" indent="-285750">
              <a:buFontTx/>
              <a:buChar char="-"/>
            </a:pP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 </a:t>
            </a:r>
            <a:r>
              <a:rPr lang="ro-R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extracurriculare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poligon biciclete, biblioteca orașului, clădiri și locuri de patrimoniu UNESCO,</a:t>
            </a:r>
          </a:p>
          <a:p>
            <a:r>
              <a:rPr lang="ro-RO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Bucătărie tradițională, fabricarea unor produse hand made</a:t>
            </a:r>
            <a:endPara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Observare lecții: matematică, </a:t>
            </a:r>
            <a:r>
              <a:rPr lang="ro-R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socială, </a:t>
            </a:r>
            <a:r>
              <a:rPr lang="ro-R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predare, sport, etc</a:t>
            </a:r>
            <a:endParaRPr lang="ro-RO" sz="2000" dirty="0"/>
          </a:p>
        </p:txBody>
      </p:sp>
    </p:spTree>
    <p:extLst>
      <p:ext uri="{BB962C8B-B14F-4D97-AF65-F5344CB8AC3E}">
        <p14:creationId xmlns:p14="http://schemas.microsoft.com/office/powerpoint/2010/main" val="23486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918252" y="805070"/>
            <a:ext cx="748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>
                <a:solidFill>
                  <a:schemeClr val="bg1"/>
                </a:solidFill>
              </a:rPr>
              <a:t>CURS ,, CREATIVITATE ÎNTR-O LUME DIGITALĂ,</a:t>
            </a:r>
          </a:p>
          <a:p>
            <a:r>
              <a:rPr lang="ro-RO" sz="2400" b="1" dirty="0">
                <a:solidFill>
                  <a:schemeClr val="bg1"/>
                </a:solidFill>
              </a:rPr>
              <a:t> </a:t>
            </a:r>
            <a:r>
              <a:rPr lang="ro-RO" sz="2400" b="1" dirty="0" smtClean="0">
                <a:solidFill>
                  <a:schemeClr val="bg1"/>
                </a:solidFill>
              </a:rPr>
              <a:t>Formator IDEC </a:t>
            </a:r>
            <a:r>
              <a:rPr lang="ro-RO" sz="2400" b="1" dirty="0" err="1" smtClean="0">
                <a:solidFill>
                  <a:schemeClr val="bg1"/>
                </a:solidFill>
              </a:rPr>
              <a:t>Pireaeus</a:t>
            </a:r>
            <a:r>
              <a:rPr lang="ro-RO" sz="2400" b="1" dirty="0" smtClean="0">
                <a:solidFill>
                  <a:schemeClr val="bg1"/>
                </a:solidFill>
              </a:rPr>
              <a:t>/ Grecia/  7-11 APRILIE 2025</a:t>
            </a:r>
            <a:endParaRPr lang="ro-RO" sz="2400" b="1" dirty="0">
              <a:solidFill>
                <a:schemeClr val="bg1"/>
              </a:solidFill>
            </a:endParaRPr>
          </a:p>
        </p:txBody>
      </p:sp>
      <p:sp>
        <p:nvSpPr>
          <p:cNvPr id="5" name="Dreptunghi 4"/>
          <p:cNvSpPr/>
          <p:nvPr/>
        </p:nvSpPr>
        <p:spPr>
          <a:xfrm>
            <a:off x="258418" y="2216426"/>
            <a:ext cx="118474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dirty="0"/>
              <a:t>3 CADRE DIDACTICE PARTICIPANTE LA CURS DE FORMARE </a:t>
            </a:r>
          </a:p>
          <a:p>
            <a:r>
              <a:rPr lang="ro-RO" sz="3200" dirty="0"/>
              <a:t>- despre integrarea  surselor digitale în procesul educațional</a:t>
            </a:r>
          </a:p>
          <a:p>
            <a:r>
              <a:rPr lang="ro-RO" sz="3200" dirty="0"/>
              <a:t>- Colaborare și creativitate digitală -Aplicații și platforme online (</a:t>
            </a:r>
            <a:r>
              <a:rPr lang="ro-RO" sz="3200" dirty="0" err="1"/>
              <a:t>Canva</a:t>
            </a:r>
            <a:r>
              <a:rPr lang="ro-RO" sz="3200" dirty="0"/>
              <a:t>, </a:t>
            </a:r>
            <a:r>
              <a:rPr lang="ro-RO" sz="3200" dirty="0" err="1"/>
              <a:t>Paint</a:t>
            </a:r>
            <a:r>
              <a:rPr lang="ro-RO" sz="3200" dirty="0"/>
              <a:t> Shop, </a:t>
            </a:r>
            <a:r>
              <a:rPr lang="ro-RO" sz="3200" dirty="0" smtClean="0"/>
              <a:t>Digital </a:t>
            </a:r>
            <a:r>
              <a:rPr lang="ro-RO" sz="3200" dirty="0"/>
              <a:t>Story </a:t>
            </a:r>
            <a:r>
              <a:rPr lang="ro-RO" sz="3200" dirty="0" err="1"/>
              <a:t>Telling</a:t>
            </a:r>
            <a:r>
              <a:rPr lang="ro-RO" sz="3200" dirty="0"/>
              <a:t>, Giphy.com, etc.) </a:t>
            </a:r>
          </a:p>
          <a:p>
            <a:r>
              <a:rPr lang="ro-RO" sz="3200" dirty="0"/>
              <a:t>- </a:t>
            </a:r>
            <a:r>
              <a:rPr lang="it-IT" sz="3200" dirty="0"/>
              <a:t>folosirea eficientă a Inteligenței Artificiale(AI)</a:t>
            </a:r>
            <a:r>
              <a:rPr lang="ro-RO" sz="3200" dirty="0"/>
              <a:t> și </a:t>
            </a:r>
            <a:r>
              <a:rPr lang="it-IT" sz="3200" dirty="0"/>
              <a:t>organizarea unui laborator </a:t>
            </a:r>
            <a:r>
              <a:rPr lang="it-IT" sz="3200" dirty="0" smtClean="0"/>
              <a:t>pentru</a:t>
            </a:r>
            <a:r>
              <a:rPr lang="ro-RO" sz="3200" dirty="0" smtClean="0"/>
              <a:t> </a:t>
            </a:r>
            <a:r>
              <a:rPr lang="it-IT" sz="3200" dirty="0" smtClean="0"/>
              <a:t>dezvoltarea </a:t>
            </a:r>
            <a:r>
              <a:rPr lang="it-IT" sz="3200" dirty="0"/>
              <a:t>creativității digitale(laborat</a:t>
            </a:r>
            <a:r>
              <a:rPr lang="it-IT" sz="2800" dirty="0"/>
              <a:t>or</a:t>
            </a:r>
            <a:r>
              <a:rPr lang="ro-RO" sz="2800" dirty="0"/>
              <a:t> </a:t>
            </a:r>
            <a:r>
              <a:rPr lang="it-IT" sz="2800" dirty="0" smtClean="0"/>
              <a:t>media</a:t>
            </a:r>
            <a:r>
              <a:rPr lang="ro-RO" sz="2800" dirty="0" smtClean="0"/>
              <a:t>)</a:t>
            </a:r>
            <a:r>
              <a:rPr lang="it-IT" sz="2800" dirty="0" smtClean="0"/>
              <a:t>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883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orial">
  <a:themeElements>
    <a:clrScheme name="Directorial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Directorial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rectorial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413</TotalTime>
  <Words>984</Words>
  <Application>Microsoft Office PowerPoint</Application>
  <PresentationFormat>Ecran lat</PresentationFormat>
  <Paragraphs>85</Paragraphs>
  <Slides>16</Slides>
  <Notes>2</Notes>
  <HiddenSlides>0</HiddenSlides>
  <MMClips>1</MMClips>
  <ScaleCrop>false</ScaleCrop>
  <HeadingPairs>
    <vt:vector size="6" baseType="variant">
      <vt:variant>
        <vt:lpstr>Fonturi utilizate</vt:lpstr>
      </vt:variant>
      <vt:variant>
        <vt:i4>21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38" baseType="lpstr">
      <vt:lpstr>Allura</vt:lpstr>
      <vt:lpstr>Arial</vt:lpstr>
      <vt:lpstr>Arial Black</vt:lpstr>
      <vt:lpstr>Arial Narrow</vt:lpstr>
      <vt:lpstr>Baskerville Old Face</vt:lpstr>
      <vt:lpstr>Calibri</vt:lpstr>
      <vt:lpstr>Calibri Light</vt:lpstr>
      <vt:lpstr>Cambria</vt:lpstr>
      <vt:lpstr>Century Gothic</vt:lpstr>
      <vt:lpstr>Comic Sans MS</vt:lpstr>
      <vt:lpstr>Gabriola</vt:lpstr>
      <vt:lpstr>Georgia</vt:lpstr>
      <vt:lpstr>Georgia-Bold</vt:lpstr>
      <vt:lpstr>Gill Sans</vt:lpstr>
      <vt:lpstr>Lato Light</vt:lpstr>
      <vt:lpstr>Lato Regular</vt:lpstr>
      <vt:lpstr>Microsoft Sans Serif</vt:lpstr>
      <vt:lpstr>Times New Roman</vt:lpstr>
      <vt:lpstr>Verdana-Bold</vt:lpstr>
      <vt:lpstr>Wingdings</vt:lpstr>
      <vt:lpstr>Wingdings 3</vt:lpstr>
      <vt:lpstr>Directorial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IMAGINILE VORBESC</vt:lpstr>
      <vt:lpstr>Prezentare PowerPoint</vt:lpstr>
      <vt:lpstr>,,Participarea la mobilitatea din Croația a fost o experiență memorabilă, care mi-a oferit oportunitatea să explorez locuri fascinante, să întâlnesc oameni deosebiți și să trăiesc momente ce vor rămâne mereu în sufletul meu.” </vt:lpstr>
      <vt:lpstr>Prezentare PowerPoint</vt:lpstr>
      <vt:lpstr>Mărțișoare handmade:</vt:lpstr>
      <vt:lpstr>Acesta a fost proiectul Erasmus 2025!</vt:lpstr>
    </vt:vector>
  </TitlesOfParts>
  <Company>SGL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Marina</dc:creator>
  <cp:lastModifiedBy>Marina</cp:lastModifiedBy>
  <cp:revision>44</cp:revision>
  <dcterms:created xsi:type="dcterms:W3CDTF">2023-05-07T06:49:37Z</dcterms:created>
  <dcterms:modified xsi:type="dcterms:W3CDTF">2025-10-12T18:24:58Z</dcterms:modified>
</cp:coreProperties>
</file>