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0"/>
  </p:notesMasterIdLst>
  <p:sldIdLst>
    <p:sldId id="256" r:id="rId2"/>
    <p:sldId id="278" r:id="rId3"/>
    <p:sldId id="257" r:id="rId4"/>
    <p:sldId id="258" r:id="rId5"/>
    <p:sldId id="259" r:id="rId6"/>
    <p:sldId id="260" r:id="rId7"/>
    <p:sldId id="261" r:id="rId8"/>
    <p:sldId id="262" r:id="rId9"/>
    <p:sldId id="263" r:id="rId10"/>
    <p:sldId id="264" r:id="rId11"/>
    <p:sldId id="265" r:id="rId12"/>
    <p:sldId id="267" r:id="rId13"/>
    <p:sldId id="266" r:id="rId14"/>
    <p:sldId id="269" r:id="rId15"/>
    <p:sldId id="268" r:id="rId16"/>
    <p:sldId id="270" r:id="rId17"/>
    <p:sldId id="271"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varScale="1">
        <p:scale>
          <a:sx n="64" d="100"/>
          <a:sy n="64" d="100"/>
        </p:scale>
        <p:origin x="6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1BF1E-6B04-4C9F-9754-E1A9BDA30719}" type="datetimeFigureOut">
              <a:rPr lang="LID4096" smtClean="0"/>
              <a:t>10/12/2025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A0B26-C040-4B62-85D0-EBA9ABD7F35A}" type="slidenum">
              <a:rPr lang="LID4096" smtClean="0"/>
              <a:t>‹#›</a:t>
            </a:fld>
            <a:endParaRPr lang="LID4096"/>
          </a:p>
        </p:txBody>
      </p:sp>
    </p:spTree>
    <p:extLst>
      <p:ext uri="{BB962C8B-B14F-4D97-AF65-F5344CB8AC3E}">
        <p14:creationId xmlns:p14="http://schemas.microsoft.com/office/powerpoint/2010/main" val="934633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u diapozitiv">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o-RO"/>
              <a:t>Clic pentru editare stil titlu</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9A96B5DD-9281-4BAC-9643-95623D9B2BFE}" type="datetimeFigureOut">
              <a:rPr lang="ro-RO" smtClean="0"/>
              <a:t>12.10.2025</a:t>
            </a:fld>
            <a:endParaRPr lang="ro-RO"/>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ro-RO"/>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DD9767F-DB49-44DA-9E63-C6BBA11D8354}" type="slidenum">
              <a:rPr lang="ro-RO" smtClean="0"/>
              <a:t>‹#›</a:t>
            </a:fld>
            <a:endParaRPr lang="ro-RO"/>
          </a:p>
        </p:txBody>
      </p:sp>
    </p:spTree>
    <p:extLst>
      <p:ext uri="{BB962C8B-B14F-4D97-AF65-F5344CB8AC3E}">
        <p14:creationId xmlns:p14="http://schemas.microsoft.com/office/powerpoint/2010/main" val="19086055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dirty="0"/>
          </a:p>
        </p:txBody>
      </p:sp>
      <p:sp>
        <p:nvSpPr>
          <p:cNvPr id="3" name="Vertical Text Placeholder 2"/>
          <p:cNvSpPr>
            <a:spLocks noGrp="1"/>
          </p:cNvSpPr>
          <p:nvPr>
            <p:ph type="body" orient="vert" idx="1"/>
          </p:nvPr>
        </p:nvSpPr>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9A96B5DD-9281-4BAC-9643-95623D9B2BFE}" type="datetimeFigureOut">
              <a:rPr lang="ro-RO" smtClean="0"/>
              <a:t>12.10.2025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DD9767F-DB49-44DA-9E63-C6BBA11D8354}" type="slidenum">
              <a:rPr lang="ro-RO" smtClean="0"/>
              <a:t>‹#›</a:t>
            </a:fld>
            <a:endParaRPr lang="ro-RO"/>
          </a:p>
        </p:txBody>
      </p:sp>
    </p:spTree>
    <p:extLst>
      <p:ext uri="{BB962C8B-B14F-4D97-AF65-F5344CB8AC3E}">
        <p14:creationId xmlns:p14="http://schemas.microsoft.com/office/powerpoint/2010/main" val="2297269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o-RO"/>
              <a:t>Clic pentru editare stil titlu</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9A96B5DD-9281-4BAC-9643-95623D9B2BFE}" type="datetimeFigureOut">
              <a:rPr lang="ro-RO" smtClean="0"/>
              <a:t>12.10.2025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DD9767F-DB49-44DA-9E63-C6BBA11D8354}" type="slidenum">
              <a:rPr lang="ro-RO" smtClean="0"/>
              <a:t>‹#›</a:t>
            </a:fld>
            <a:endParaRPr lang="ro-RO"/>
          </a:p>
        </p:txBody>
      </p:sp>
    </p:spTree>
    <p:extLst>
      <p:ext uri="{BB962C8B-B14F-4D97-AF65-F5344CB8AC3E}">
        <p14:creationId xmlns:p14="http://schemas.microsoft.com/office/powerpoint/2010/main" val="62284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dirty="0"/>
          </a:p>
        </p:txBody>
      </p:sp>
      <p:sp>
        <p:nvSpPr>
          <p:cNvPr id="3" name="Content Placeholder 2"/>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9A96B5DD-9281-4BAC-9643-95623D9B2BFE}" type="datetimeFigureOut">
              <a:rPr lang="ro-RO" smtClean="0"/>
              <a:t>12.10.2025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DD9767F-DB49-44DA-9E63-C6BBA11D8354}" type="slidenum">
              <a:rPr lang="ro-RO" smtClean="0"/>
              <a:t>‹#›</a:t>
            </a:fld>
            <a:endParaRPr lang="ro-RO"/>
          </a:p>
        </p:txBody>
      </p:sp>
    </p:spTree>
    <p:extLst>
      <p:ext uri="{BB962C8B-B14F-4D97-AF65-F5344CB8AC3E}">
        <p14:creationId xmlns:p14="http://schemas.microsoft.com/office/powerpoint/2010/main" val="315837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o-RO"/>
              <a:t>Clic pentru editare stil titlu</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Editați stilurile de text coordonator</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9A96B5DD-9281-4BAC-9643-95623D9B2BFE}" type="datetimeFigureOut">
              <a:rPr lang="ro-RO" smtClean="0"/>
              <a:t>12.10.2025</a:t>
            </a:fld>
            <a:endParaRPr lang="ro-RO"/>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ro-RO"/>
          </a:p>
        </p:txBody>
      </p:sp>
      <p:sp>
        <p:nvSpPr>
          <p:cNvPr id="6" name="Slide Number Placeholder 5"/>
          <p:cNvSpPr>
            <a:spLocks noGrp="1"/>
          </p:cNvSpPr>
          <p:nvPr>
            <p:ph type="sldNum" sz="quarter" idx="12"/>
          </p:nvPr>
        </p:nvSpPr>
        <p:spPr>
          <a:xfrm>
            <a:off x="8604504" y="5211060"/>
            <a:ext cx="2112264" cy="228600"/>
          </a:xfrm>
        </p:spPr>
        <p:txBody>
          <a:bodyPr/>
          <a:lstStyle/>
          <a:p>
            <a:fld id="{DDD9767F-DB49-44DA-9E63-C6BBA11D8354}" type="slidenum">
              <a:rPr lang="ro-RO" smtClean="0"/>
              <a:t>‹#›</a:t>
            </a:fld>
            <a:endParaRPr lang="ro-RO"/>
          </a:p>
        </p:txBody>
      </p:sp>
    </p:spTree>
    <p:extLst>
      <p:ext uri="{BB962C8B-B14F-4D97-AF65-F5344CB8AC3E}">
        <p14:creationId xmlns:p14="http://schemas.microsoft.com/office/powerpoint/2010/main" val="19726840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o-RO"/>
              <a:t>Clic pentru editare stil titlu</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9A96B5DD-9281-4BAC-9643-95623D9B2BFE}" type="datetimeFigureOut">
              <a:rPr lang="ro-RO" smtClean="0"/>
              <a:t>12.10.2025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DD9767F-DB49-44DA-9E63-C6BBA11D8354}" type="slidenum">
              <a:rPr lang="ro-RO" smtClean="0"/>
              <a:t>‹#›</a:t>
            </a:fld>
            <a:endParaRPr lang="ro-RO"/>
          </a:p>
        </p:txBody>
      </p:sp>
    </p:spTree>
    <p:extLst>
      <p:ext uri="{BB962C8B-B14F-4D97-AF65-F5344CB8AC3E}">
        <p14:creationId xmlns:p14="http://schemas.microsoft.com/office/powerpoint/2010/main" val="310945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9A96B5DD-9281-4BAC-9643-95623D9B2BFE}" type="datetimeFigureOut">
              <a:rPr lang="ro-RO" smtClean="0"/>
              <a:t>12.10.2025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DD9767F-DB49-44DA-9E63-C6BBA11D8354}" type="slidenum">
              <a:rPr lang="ro-RO" smtClean="0"/>
              <a:t>‹#›</a:t>
            </a:fld>
            <a:endParaRPr lang="ro-RO"/>
          </a:p>
        </p:txBody>
      </p:sp>
    </p:spTree>
    <p:extLst>
      <p:ext uri="{BB962C8B-B14F-4D97-AF65-F5344CB8AC3E}">
        <p14:creationId xmlns:p14="http://schemas.microsoft.com/office/powerpoint/2010/main" val="367540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dirty="0"/>
          </a:p>
        </p:txBody>
      </p:sp>
      <p:sp>
        <p:nvSpPr>
          <p:cNvPr id="3" name="Date Placeholder 2"/>
          <p:cNvSpPr>
            <a:spLocks noGrp="1"/>
          </p:cNvSpPr>
          <p:nvPr>
            <p:ph type="dt" sz="half" idx="10"/>
          </p:nvPr>
        </p:nvSpPr>
        <p:spPr/>
        <p:txBody>
          <a:bodyPr/>
          <a:lstStyle/>
          <a:p>
            <a:fld id="{9A96B5DD-9281-4BAC-9643-95623D9B2BFE}" type="datetimeFigureOut">
              <a:rPr lang="ro-RO" smtClean="0"/>
              <a:t>12.10.2025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DD9767F-DB49-44DA-9E63-C6BBA11D8354}" type="slidenum">
              <a:rPr lang="ro-RO" smtClean="0"/>
              <a:t>‹#›</a:t>
            </a:fld>
            <a:endParaRPr lang="ro-RO"/>
          </a:p>
        </p:txBody>
      </p:sp>
    </p:spTree>
    <p:extLst>
      <p:ext uri="{BB962C8B-B14F-4D97-AF65-F5344CB8AC3E}">
        <p14:creationId xmlns:p14="http://schemas.microsoft.com/office/powerpoint/2010/main" val="2050487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6B5DD-9281-4BAC-9643-95623D9B2BFE}" type="datetimeFigureOut">
              <a:rPr lang="ro-RO" smtClean="0"/>
              <a:t>12.10.2025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DD9767F-DB49-44DA-9E63-C6BBA11D8354}" type="slidenum">
              <a:rPr lang="ro-RO" smtClean="0"/>
              <a:t>‹#›</a:t>
            </a:fld>
            <a:endParaRPr lang="ro-RO"/>
          </a:p>
        </p:txBody>
      </p:sp>
    </p:spTree>
    <p:extLst>
      <p:ext uri="{BB962C8B-B14F-4D97-AF65-F5344CB8AC3E}">
        <p14:creationId xmlns:p14="http://schemas.microsoft.com/office/powerpoint/2010/main" val="2972772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o-RO"/>
              <a:t>Clic pentru editare stil titlu</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8" name="Date Placeholder 7"/>
          <p:cNvSpPr>
            <a:spLocks noGrp="1"/>
          </p:cNvSpPr>
          <p:nvPr>
            <p:ph type="dt" sz="half" idx="10"/>
          </p:nvPr>
        </p:nvSpPr>
        <p:spPr/>
        <p:txBody>
          <a:bodyPr/>
          <a:lstStyle/>
          <a:p>
            <a:fld id="{9A96B5DD-9281-4BAC-9643-95623D9B2BFE}" type="datetimeFigureOut">
              <a:rPr lang="ro-RO" smtClean="0"/>
              <a:t>12.10.2025</a:t>
            </a:fld>
            <a:endParaRPr lang="ro-RO"/>
          </a:p>
        </p:txBody>
      </p:sp>
      <p:sp>
        <p:nvSpPr>
          <p:cNvPr id="9" name="Footer Placeholder 8"/>
          <p:cNvSpPr>
            <a:spLocks noGrp="1"/>
          </p:cNvSpPr>
          <p:nvPr>
            <p:ph type="ftr" sz="quarter" idx="11"/>
          </p:nvPr>
        </p:nvSpPr>
        <p:spPr/>
        <p:txBody>
          <a:bodyPr/>
          <a:lstStyle>
            <a:lvl1pPr algn="r">
              <a:defRPr/>
            </a:lvl1pPr>
          </a:lstStyle>
          <a:p>
            <a:endParaRPr lang="ro-RO"/>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DD9767F-DB49-44DA-9E63-C6BBA11D8354}" type="slidenum">
              <a:rPr lang="ro-RO" smtClean="0"/>
              <a:t>‹#›</a:t>
            </a:fld>
            <a:endParaRPr lang="ro-RO"/>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7466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o-RO"/>
              <a:t>Clic pentru editare stil titlu</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9A96B5DD-9281-4BAC-9643-95623D9B2BFE}" type="datetimeFigureOut">
              <a:rPr lang="ro-RO" smtClean="0"/>
              <a:t>12.10.2025</a:t>
            </a:fld>
            <a:endParaRPr lang="ro-RO"/>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ro-RO"/>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DD9767F-DB49-44DA-9E63-C6BBA11D8354}" type="slidenum">
              <a:rPr lang="ro-RO" smtClean="0"/>
              <a:t>‹#›</a:t>
            </a:fld>
            <a:endParaRPr lang="ro-RO"/>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96958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o-RO"/>
              <a:t>Clic pentru editare stil titlu</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A96B5DD-9281-4BAC-9643-95623D9B2BFE}" type="datetimeFigureOut">
              <a:rPr lang="ro-RO" smtClean="0"/>
              <a:t>12.10.2025</a:t>
            </a:fld>
            <a:endParaRPr lang="ro-RO"/>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ro-RO"/>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DD9767F-DB49-44DA-9E63-C6BBA11D8354}" type="slidenum">
              <a:rPr lang="ro-RO" smtClean="0"/>
              <a:t>‹#›</a:t>
            </a:fld>
            <a:endParaRPr lang="ro-RO"/>
          </a:p>
        </p:txBody>
      </p:sp>
    </p:spTree>
    <p:extLst>
      <p:ext uri="{BB962C8B-B14F-4D97-AF65-F5344CB8AC3E}">
        <p14:creationId xmlns:p14="http://schemas.microsoft.com/office/powerpoint/2010/main" val="40732930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1044872" y="1182757"/>
            <a:ext cx="9068586" cy="3260034"/>
          </a:xfrm>
        </p:spPr>
        <p:txBody>
          <a:bodyPr/>
          <a:lstStyle/>
          <a:p>
            <a:r>
              <a:rPr lang="ro-RO" sz="4000" dirty="0" smtClean="0"/>
              <a:t>                     Erasmus,2024-2025</a:t>
            </a:r>
            <a:r>
              <a:rPr lang="ro-RO" sz="4000" dirty="0"/>
              <a:t/>
            </a:r>
            <a:br>
              <a:rPr lang="ro-RO" sz="4000" dirty="0"/>
            </a:br>
            <a:r>
              <a:rPr lang="ro-RO" sz="4000" dirty="0" smtClean="0"/>
              <a:t>                                   TURCIA</a:t>
            </a:r>
            <a:r>
              <a:rPr lang="ro-RO" sz="4000" dirty="0" smtClean="0"/>
              <a:t>, MAI 2025</a:t>
            </a:r>
            <a:r>
              <a:rPr lang="ro-RO" sz="6000" dirty="0" smtClean="0"/>
              <a:t/>
            </a:r>
            <a:br>
              <a:rPr lang="ro-RO" sz="6000" dirty="0" smtClean="0"/>
            </a:br>
            <a:r>
              <a:rPr lang="ro-RO" sz="6000" dirty="0" smtClean="0"/>
              <a:t>                   </a:t>
            </a:r>
            <a:r>
              <a:rPr lang="ro-RO" sz="2800" i="1" dirty="0" smtClean="0"/>
              <a:t>,,</a:t>
            </a:r>
            <a:r>
              <a:rPr lang="ro-RO" sz="2800" i="1" dirty="0"/>
              <a:t>Mehmet </a:t>
            </a:r>
            <a:r>
              <a:rPr lang="ro-RO" sz="2800" i="1" u="sng" dirty="0" err="1" smtClean="0"/>
              <a:t>GüLEç</a:t>
            </a:r>
            <a:r>
              <a:rPr lang="ro-RO" sz="2800" i="1" dirty="0" smtClean="0"/>
              <a:t> </a:t>
            </a:r>
            <a:r>
              <a:rPr lang="ro-RO" sz="2800" i="1" dirty="0" smtClean="0"/>
              <a:t>ORTAOKULU”</a:t>
            </a:r>
            <a:endParaRPr lang="ro-RO" sz="2800" i="1" dirty="0"/>
          </a:p>
        </p:txBody>
      </p:sp>
      <p:pic>
        <p:nvPicPr>
          <p:cNvPr id="3" name="Imagine 2"/>
          <p:cNvPicPr>
            <a:picLocks noChangeAspect="1"/>
          </p:cNvPicPr>
          <p:nvPr/>
        </p:nvPicPr>
        <p:blipFill rotWithShape="1">
          <a:blip r:embed="rId2" cstate="print">
            <a:extLst>
              <a:ext uri="{28A0092B-C50C-407E-A947-70E740481C1C}">
                <a14:useLocalDpi xmlns:a14="http://schemas.microsoft.com/office/drawing/2010/main" val="0"/>
              </a:ext>
            </a:extLst>
          </a:blip>
          <a:srcRect b="26551"/>
          <a:stretch/>
        </p:blipFill>
        <p:spPr>
          <a:xfrm>
            <a:off x="1381539" y="1958008"/>
            <a:ext cx="3438941" cy="3041374"/>
          </a:xfrm>
          <a:prstGeom prst="ellipse">
            <a:avLst/>
          </a:prstGeom>
          <a:ln>
            <a:noFill/>
          </a:ln>
          <a:effectLst>
            <a:softEdge rad="112500"/>
          </a:effectLst>
        </p:spPr>
      </p:pic>
    </p:spTree>
    <p:extLst>
      <p:ext uri="{BB962C8B-B14F-4D97-AF65-F5344CB8AC3E}">
        <p14:creationId xmlns:p14="http://schemas.microsoft.com/office/powerpoint/2010/main" val="1916728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71600"/>
          </a:xfrm>
        </p:spPr>
        <p:txBody>
          <a:bodyPr>
            <a:normAutofit/>
          </a:bodyPr>
          <a:lstStyle/>
          <a:p>
            <a:r>
              <a:rPr lang="en-US" b="1" dirty="0"/>
              <a:t>“Zanele” din Cappadocia</a:t>
            </a:r>
          </a:p>
        </p:txBody>
      </p:sp>
      <p:sp>
        <p:nvSpPr>
          <p:cNvPr id="3" name="Content Placeholder 2"/>
          <p:cNvSpPr>
            <a:spLocks noGrp="1"/>
          </p:cNvSpPr>
          <p:nvPr>
            <p:ph idx="1"/>
          </p:nvPr>
        </p:nvSpPr>
        <p:spPr>
          <a:xfrm>
            <a:off x="1065401" y="1146775"/>
            <a:ext cx="10058400" cy="3931920"/>
          </a:xfrm>
        </p:spPr>
        <p:txBody>
          <a:bodyPr>
            <a:normAutofit/>
          </a:bodyPr>
          <a:lstStyle/>
          <a:p>
            <a:r>
              <a:rPr lang="en-US" altLang="en-US" sz="3200" dirty="0">
                <a:latin typeface="+mj-lt"/>
              </a:rPr>
              <a:t>“Zanele” din Cappadocia au </a:t>
            </a:r>
            <a:r>
              <a:rPr lang="en-US" altLang="en-US" sz="3200" dirty="0" err="1">
                <a:latin typeface="+mj-lt"/>
              </a:rPr>
              <a:t>fost</a:t>
            </a:r>
            <a:r>
              <a:rPr lang="en-US" altLang="en-US" sz="3200" dirty="0">
                <a:latin typeface="+mj-lt"/>
              </a:rPr>
              <a:t> o </a:t>
            </a:r>
            <a:r>
              <a:rPr lang="en-US" altLang="en-US" sz="3200" dirty="0" err="1">
                <a:latin typeface="+mj-lt"/>
              </a:rPr>
              <a:t>alta</a:t>
            </a:r>
            <a:r>
              <a:rPr lang="en-US" altLang="en-US" sz="3200" dirty="0">
                <a:latin typeface="+mj-lt"/>
              </a:rPr>
              <a:t> </a:t>
            </a:r>
            <a:r>
              <a:rPr lang="en-US" altLang="en-US" sz="3200" dirty="0" err="1">
                <a:latin typeface="+mj-lt"/>
              </a:rPr>
              <a:t>atractie</a:t>
            </a:r>
            <a:r>
              <a:rPr lang="en-US" altLang="en-US" sz="3200" dirty="0">
                <a:latin typeface="+mj-lt"/>
              </a:rPr>
              <a:t> </a:t>
            </a:r>
            <a:r>
              <a:rPr lang="en-US" altLang="en-US" sz="3200" dirty="0" err="1">
                <a:latin typeface="+mj-lt"/>
              </a:rPr>
              <a:t>minunata</a:t>
            </a:r>
            <a:r>
              <a:rPr lang="en-US" altLang="en-US" sz="3200" dirty="0">
                <a:latin typeface="+mj-lt"/>
              </a:rPr>
              <a:t> din </a:t>
            </a:r>
            <a:r>
              <a:rPr lang="en-US" altLang="en-US" sz="3200" dirty="0" err="1">
                <a:latin typeface="+mj-lt"/>
              </a:rPr>
              <a:t>Turcia</a:t>
            </a:r>
            <a:r>
              <a:rPr lang="en-US" altLang="en-US" sz="3200" dirty="0">
                <a:latin typeface="+mj-lt"/>
              </a:rPr>
              <a:t>, pe care </a:t>
            </a:r>
            <a:r>
              <a:rPr lang="en-US" altLang="en-US" sz="3200" dirty="0" err="1">
                <a:latin typeface="+mj-lt"/>
              </a:rPr>
              <a:t>suntem</a:t>
            </a:r>
            <a:r>
              <a:rPr lang="en-US" altLang="en-US" sz="3200" dirty="0">
                <a:latin typeface="+mj-lt"/>
              </a:rPr>
              <a:t> </a:t>
            </a:r>
            <a:r>
              <a:rPr lang="en-US" altLang="en-US" sz="3200" dirty="0" err="1">
                <a:latin typeface="+mj-lt"/>
              </a:rPr>
              <a:t>norocosi</a:t>
            </a:r>
            <a:r>
              <a:rPr lang="en-US" altLang="en-US" sz="3200" dirty="0">
                <a:latin typeface="+mj-lt"/>
              </a:rPr>
              <a:t> ca am </a:t>
            </a:r>
            <a:r>
              <a:rPr lang="en-US" altLang="en-US" sz="3200" dirty="0" err="1">
                <a:latin typeface="+mj-lt"/>
              </a:rPr>
              <a:t>reusit</a:t>
            </a:r>
            <a:r>
              <a:rPr lang="en-US" altLang="en-US" sz="3200" dirty="0">
                <a:latin typeface="+mj-lt"/>
              </a:rPr>
              <a:t> </a:t>
            </a:r>
            <a:r>
              <a:rPr lang="en-US" altLang="en-US" sz="3200" dirty="0" err="1">
                <a:latin typeface="+mj-lt"/>
              </a:rPr>
              <a:t>sa</a:t>
            </a:r>
            <a:r>
              <a:rPr lang="en-US" altLang="en-US" sz="3200" dirty="0">
                <a:latin typeface="+mj-lt"/>
              </a:rPr>
              <a:t> o </a:t>
            </a:r>
            <a:r>
              <a:rPr lang="en-US" altLang="en-US" sz="3200" dirty="0" err="1">
                <a:latin typeface="+mj-lt"/>
              </a:rPr>
              <a:t>vedem</a:t>
            </a:r>
            <a:r>
              <a:rPr lang="en-US" altLang="en-US" sz="3200" dirty="0">
                <a:latin typeface="+mj-lt"/>
              </a:rPr>
              <a:t>.</a:t>
            </a:r>
          </a:p>
        </p:txBody>
      </p:sp>
      <p:pic>
        <p:nvPicPr>
          <p:cNvPr id="4" name="Picture 3" descr="R (1)"/>
          <p:cNvPicPr>
            <a:picLocks noChangeAspect="1"/>
          </p:cNvPicPr>
          <p:nvPr/>
        </p:nvPicPr>
        <p:blipFill>
          <a:blip r:embed="rId2"/>
          <a:stretch>
            <a:fillRect/>
          </a:stretch>
        </p:blipFill>
        <p:spPr>
          <a:xfrm>
            <a:off x="243280" y="2705100"/>
            <a:ext cx="11702643" cy="3931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651" y="0"/>
            <a:ext cx="10058400" cy="1371600"/>
          </a:xfrm>
        </p:spPr>
        <p:txBody>
          <a:bodyPr>
            <a:normAutofit/>
          </a:bodyPr>
          <a:lstStyle/>
          <a:p>
            <a:r>
              <a:rPr lang="en-US" b="1" dirty="0" err="1"/>
              <a:t>Orasele</a:t>
            </a:r>
            <a:r>
              <a:rPr lang="en-US" b="1" dirty="0"/>
              <a:t> </a:t>
            </a:r>
            <a:r>
              <a:rPr lang="en-US" b="1" dirty="0" err="1"/>
              <a:t>subterane</a:t>
            </a:r>
            <a:endParaRPr lang="en-US" b="1" dirty="0"/>
          </a:p>
        </p:txBody>
      </p:sp>
      <p:sp>
        <p:nvSpPr>
          <p:cNvPr id="3" name="Content Placeholder 2"/>
          <p:cNvSpPr>
            <a:spLocks noGrp="1"/>
          </p:cNvSpPr>
          <p:nvPr>
            <p:ph idx="1"/>
          </p:nvPr>
        </p:nvSpPr>
        <p:spPr>
          <a:xfrm>
            <a:off x="1066799" y="1717226"/>
            <a:ext cx="10058400" cy="3931920"/>
          </a:xfrm>
        </p:spPr>
        <p:txBody>
          <a:bodyPr>
            <a:normAutofit/>
          </a:bodyPr>
          <a:lstStyle/>
          <a:p>
            <a:r>
              <a:rPr lang="en-US" sz="2400" dirty="0" err="1">
                <a:latin typeface="+mj-lt"/>
              </a:rPr>
              <a:t>Unul</a:t>
            </a:r>
            <a:r>
              <a:rPr lang="en-US" sz="2400" dirty="0">
                <a:latin typeface="+mj-lt"/>
              </a:rPr>
              <a:t> </a:t>
            </a:r>
            <a:r>
              <a:rPr lang="en-US" sz="2400" dirty="0" err="1">
                <a:latin typeface="+mj-lt"/>
              </a:rPr>
              <a:t>dintre</a:t>
            </a:r>
            <a:r>
              <a:rPr lang="en-US" sz="2400" dirty="0">
                <a:latin typeface="+mj-lt"/>
              </a:rPr>
              <a:t> </a:t>
            </a:r>
            <a:r>
              <a:rPr lang="en-US" sz="2400" dirty="0" err="1">
                <a:latin typeface="+mj-lt"/>
              </a:rPr>
              <a:t>punctele</a:t>
            </a:r>
            <a:r>
              <a:rPr lang="en-US" sz="2400" dirty="0">
                <a:latin typeface="+mj-lt"/>
              </a:rPr>
              <a:t> de </a:t>
            </a:r>
            <a:r>
              <a:rPr lang="en-US" sz="2400" dirty="0" err="1">
                <a:latin typeface="+mj-lt"/>
              </a:rPr>
              <a:t>atractie</a:t>
            </a:r>
            <a:r>
              <a:rPr lang="en-US" sz="2400" dirty="0">
                <a:latin typeface="+mj-lt"/>
              </a:rPr>
              <a:t> </a:t>
            </a:r>
            <a:r>
              <a:rPr lang="en-US" sz="2400" dirty="0" err="1">
                <a:latin typeface="+mj-lt"/>
              </a:rPr>
              <a:t>turistica</a:t>
            </a:r>
            <a:r>
              <a:rPr lang="en-US" sz="2400" dirty="0">
                <a:latin typeface="+mj-lt"/>
              </a:rPr>
              <a:t> din </a:t>
            </a:r>
            <a:r>
              <a:rPr lang="en-US" sz="2400" dirty="0" err="1">
                <a:latin typeface="+mj-lt"/>
              </a:rPr>
              <a:t>cappadocia</a:t>
            </a:r>
            <a:r>
              <a:rPr lang="en-US" sz="2400" dirty="0">
                <a:latin typeface="+mj-lt"/>
              </a:rPr>
              <a:t> sunt </a:t>
            </a:r>
            <a:r>
              <a:rPr lang="en-US" sz="2400" dirty="0" err="1">
                <a:latin typeface="+mj-lt"/>
              </a:rPr>
              <a:t>Orasele</a:t>
            </a:r>
            <a:r>
              <a:rPr lang="en-US" sz="2400" dirty="0">
                <a:latin typeface="+mj-lt"/>
              </a:rPr>
              <a:t> </a:t>
            </a:r>
            <a:r>
              <a:rPr lang="en-US" sz="2400" dirty="0" err="1">
                <a:latin typeface="+mj-lt"/>
              </a:rPr>
              <a:t>subterane</a:t>
            </a:r>
            <a:r>
              <a:rPr lang="en-US" sz="2400" dirty="0">
                <a:latin typeface="+mj-lt"/>
              </a:rPr>
              <a:t> </a:t>
            </a:r>
            <a:r>
              <a:rPr lang="en-US" sz="2400" dirty="0" err="1">
                <a:latin typeface="+mj-lt"/>
              </a:rPr>
              <a:t>sapate</a:t>
            </a:r>
            <a:r>
              <a:rPr lang="en-US" sz="2400" dirty="0">
                <a:latin typeface="+mj-lt"/>
              </a:rPr>
              <a:t> in </a:t>
            </a:r>
            <a:r>
              <a:rPr lang="en-US" sz="2400" dirty="0" err="1">
                <a:latin typeface="+mj-lt"/>
              </a:rPr>
              <a:t>stanca</a:t>
            </a:r>
            <a:r>
              <a:rPr lang="en-US" sz="2400" dirty="0">
                <a:latin typeface="+mj-lt"/>
              </a:rPr>
              <a:t>, </a:t>
            </a:r>
            <a:r>
              <a:rPr lang="en-US" sz="2400" dirty="0" err="1">
                <a:latin typeface="+mj-lt"/>
              </a:rPr>
              <a:t>unice</a:t>
            </a:r>
            <a:r>
              <a:rPr lang="en-US" sz="2400" dirty="0">
                <a:latin typeface="+mj-lt"/>
              </a:rPr>
              <a:t> in </a:t>
            </a:r>
            <a:r>
              <a:rPr lang="en-US" sz="2400" dirty="0" err="1">
                <a:latin typeface="+mj-lt"/>
              </a:rPr>
              <a:t>lume</a:t>
            </a:r>
            <a:r>
              <a:rPr lang="en-US" sz="2400" dirty="0">
                <a:latin typeface="+mj-lt"/>
              </a:rPr>
              <a:t>.</a:t>
            </a:r>
          </a:p>
        </p:txBody>
      </p:sp>
      <p:pic>
        <p:nvPicPr>
          <p:cNvPr id="4" name="Picture 3" descr="cappadocia-underground-city"/>
          <p:cNvPicPr>
            <a:picLocks noChangeAspect="1"/>
          </p:cNvPicPr>
          <p:nvPr/>
        </p:nvPicPr>
        <p:blipFill>
          <a:blip r:embed="rId2"/>
          <a:stretch>
            <a:fillRect/>
          </a:stretch>
        </p:blipFill>
        <p:spPr>
          <a:xfrm>
            <a:off x="265651" y="2657534"/>
            <a:ext cx="11660697" cy="39655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514"/>
            <a:ext cx="11582400" cy="1371600"/>
          </a:xfrm>
        </p:spPr>
        <p:txBody>
          <a:bodyPr>
            <a:normAutofit/>
          </a:bodyPr>
          <a:lstStyle/>
          <a:p>
            <a:r>
              <a:rPr lang="en-US" b="1" dirty="0"/>
              <a:t>Istoria </a:t>
            </a:r>
            <a:r>
              <a:rPr lang="en-US" b="1" dirty="0" err="1"/>
              <a:t>Cappadociei</a:t>
            </a:r>
            <a:r>
              <a:rPr lang="en-US" b="1" dirty="0"/>
              <a:t> pe </a:t>
            </a:r>
            <a:r>
              <a:rPr lang="en-US" b="1" dirty="0" err="1"/>
              <a:t>scurt</a:t>
            </a:r>
            <a:endParaRPr lang="en-US" b="1" dirty="0"/>
          </a:p>
        </p:txBody>
      </p:sp>
      <p:sp>
        <p:nvSpPr>
          <p:cNvPr id="3" name="Content Placeholder 2"/>
          <p:cNvSpPr>
            <a:spLocks noGrp="1"/>
          </p:cNvSpPr>
          <p:nvPr>
            <p:ph idx="1"/>
          </p:nvPr>
        </p:nvSpPr>
        <p:spPr>
          <a:xfrm>
            <a:off x="977348" y="1596224"/>
            <a:ext cx="10058400" cy="3931920"/>
          </a:xfrm>
        </p:spPr>
        <p:txBody>
          <a:bodyPr>
            <a:normAutofit/>
          </a:bodyPr>
          <a:lstStyle/>
          <a:p>
            <a:r>
              <a:rPr lang="en-US" sz="2400" dirty="0"/>
              <a:t>Cappadocia </a:t>
            </a:r>
            <a:r>
              <a:rPr lang="en-US" sz="2400" dirty="0" err="1"/>
              <a:t>este</a:t>
            </a:r>
            <a:r>
              <a:rPr lang="en-US" sz="2400" dirty="0"/>
              <a:t> o </a:t>
            </a:r>
            <a:r>
              <a:rPr lang="en-US" sz="2400" dirty="0" err="1"/>
              <a:t>reguine</a:t>
            </a:r>
            <a:r>
              <a:rPr lang="en-US" sz="2400" dirty="0"/>
              <a:t> din </a:t>
            </a:r>
            <a:r>
              <a:rPr lang="ro-RO" sz="2400" dirty="0" smtClean="0"/>
              <a:t>T</a:t>
            </a:r>
            <a:r>
              <a:rPr lang="en-US" sz="2400" dirty="0" err="1" smtClean="0"/>
              <a:t>urcia</a:t>
            </a:r>
            <a:r>
              <a:rPr lang="en-US" sz="2400" dirty="0" smtClean="0"/>
              <a:t> </a:t>
            </a:r>
            <a:r>
              <a:rPr lang="en-US" sz="2400" dirty="0"/>
              <a:t>care a </a:t>
            </a:r>
            <a:r>
              <a:rPr lang="en-US" sz="2400" dirty="0" err="1"/>
              <a:t>fost</a:t>
            </a:r>
            <a:r>
              <a:rPr lang="en-US" sz="2400" dirty="0"/>
              <a:t> sub </a:t>
            </a:r>
            <a:r>
              <a:rPr lang="en-US" sz="2400" dirty="0" err="1"/>
              <a:t>controlul</a:t>
            </a:r>
            <a:r>
              <a:rPr lang="en-US" sz="2400" dirty="0"/>
              <a:t> a </a:t>
            </a:r>
            <a:r>
              <a:rPr lang="en-US" sz="2400" dirty="0" err="1"/>
              <a:t>mai</a:t>
            </a:r>
            <a:r>
              <a:rPr lang="en-US" sz="2400" dirty="0"/>
              <a:t> </a:t>
            </a:r>
            <a:r>
              <a:rPr lang="en-US" sz="2400" dirty="0" err="1"/>
              <a:t>multor</a:t>
            </a:r>
            <a:r>
              <a:rPr lang="en-US" sz="2400" dirty="0"/>
              <a:t> </a:t>
            </a:r>
            <a:r>
              <a:rPr lang="en-US" sz="2400" dirty="0" err="1" smtClean="0"/>
              <a:t>imper</a:t>
            </a:r>
            <a:r>
              <a:rPr lang="ro-RO" sz="2400" dirty="0" smtClean="0"/>
              <a:t>i</a:t>
            </a:r>
            <a:r>
              <a:rPr lang="en-US" sz="2400" dirty="0" err="1" smtClean="0"/>
              <a:t>i,unele</a:t>
            </a:r>
            <a:r>
              <a:rPr lang="en-US" sz="2400" dirty="0" smtClean="0"/>
              <a:t> </a:t>
            </a:r>
            <a:r>
              <a:rPr lang="en-US" sz="2400" dirty="0"/>
              <a:t>din </a:t>
            </a:r>
            <a:r>
              <a:rPr lang="en-US" sz="2400" dirty="0" err="1"/>
              <a:t>acestea</a:t>
            </a:r>
            <a:r>
              <a:rPr lang="en-US" sz="2400" dirty="0"/>
              <a:t> </a:t>
            </a:r>
            <a:r>
              <a:rPr lang="en-US" sz="2400" dirty="0" err="1"/>
              <a:t>incluv</a:t>
            </a:r>
            <a:r>
              <a:rPr lang="en-US" sz="2400" dirty="0"/>
              <a:t> </a:t>
            </a:r>
            <a:r>
              <a:rPr lang="ro-RO" sz="2400" dirty="0" smtClean="0"/>
              <a:t>I</a:t>
            </a:r>
            <a:r>
              <a:rPr lang="en-US" sz="2400" dirty="0" err="1" smtClean="0"/>
              <a:t>mperiul</a:t>
            </a:r>
            <a:r>
              <a:rPr lang="en-US" sz="2400" dirty="0" smtClean="0"/>
              <a:t> </a:t>
            </a:r>
            <a:r>
              <a:rPr lang="ro-RO" sz="2400" dirty="0" smtClean="0"/>
              <a:t>B</a:t>
            </a:r>
            <a:r>
              <a:rPr lang="en-US" sz="2400" dirty="0" err="1" smtClean="0"/>
              <a:t>yzantin,roman,ottoman,mongol</a:t>
            </a:r>
            <a:r>
              <a:rPr lang="en-US" sz="2400" dirty="0" smtClean="0"/>
              <a:t> </a:t>
            </a:r>
            <a:r>
              <a:rPr lang="en-US" sz="2400" dirty="0" err="1"/>
              <a:t>si</a:t>
            </a:r>
            <a:r>
              <a:rPr lang="en-US" sz="2400" dirty="0"/>
              <a:t> cel </a:t>
            </a:r>
            <a:r>
              <a:rPr lang="en-US" sz="2400" dirty="0" err="1"/>
              <a:t>hittit</a:t>
            </a:r>
            <a:r>
              <a:rPr lang="en-US" sz="2400" dirty="0"/>
              <a:t>. In </a:t>
            </a:r>
            <a:r>
              <a:rPr lang="ro-RO" sz="2400" dirty="0" smtClean="0"/>
              <a:t>C</a:t>
            </a:r>
            <a:r>
              <a:rPr lang="en-US" sz="2400" dirty="0" err="1" smtClean="0"/>
              <a:t>apadocia</a:t>
            </a:r>
            <a:r>
              <a:rPr lang="en-US" sz="2400" dirty="0" smtClean="0"/>
              <a:t> </a:t>
            </a:r>
            <a:r>
              <a:rPr lang="en-US" sz="2400" dirty="0" err="1"/>
              <a:t>exista</a:t>
            </a:r>
            <a:r>
              <a:rPr lang="en-US" sz="2400" dirty="0"/>
              <a:t> </a:t>
            </a:r>
            <a:r>
              <a:rPr lang="en-US" sz="2400" dirty="0" err="1"/>
              <a:t>multe</a:t>
            </a:r>
            <a:r>
              <a:rPr lang="en-US" sz="2400" dirty="0"/>
              <a:t> </a:t>
            </a:r>
            <a:r>
              <a:rPr lang="en-US" sz="2400" dirty="0" err="1"/>
              <a:t>monumente</a:t>
            </a:r>
            <a:r>
              <a:rPr lang="en-US" sz="2400" dirty="0"/>
              <a:t> din </a:t>
            </a:r>
            <a:r>
              <a:rPr lang="en-US" sz="2400" dirty="0" err="1"/>
              <a:t>secole</a:t>
            </a:r>
            <a:r>
              <a:rPr lang="en-US" sz="2400" dirty="0"/>
              <a:t> </a:t>
            </a:r>
            <a:r>
              <a:rPr lang="en-US" sz="2400" dirty="0" err="1"/>
              <a:t>diferte</a:t>
            </a:r>
            <a:r>
              <a:rPr lang="en-US" sz="2400" dirty="0"/>
              <a:t> </a:t>
            </a:r>
            <a:r>
              <a:rPr lang="en-US" sz="2400" dirty="0" err="1"/>
              <a:t>aratand</a:t>
            </a:r>
            <a:r>
              <a:rPr lang="en-US" sz="2400" dirty="0"/>
              <a:t> </a:t>
            </a:r>
            <a:r>
              <a:rPr lang="en-US" sz="2400" dirty="0" err="1"/>
              <a:t>diversitatea</a:t>
            </a:r>
            <a:r>
              <a:rPr lang="en-US" sz="2400" dirty="0"/>
              <a:t> </a:t>
            </a:r>
            <a:r>
              <a:rPr lang="en-US" sz="2400" dirty="0" err="1"/>
              <a:t>istorica</a:t>
            </a:r>
            <a:r>
              <a:rPr lang="en-US" sz="2400" dirty="0"/>
              <a:t> a </a:t>
            </a:r>
            <a:r>
              <a:rPr lang="en-US" sz="2400" dirty="0" err="1" smtClean="0"/>
              <a:t>regiuni</a:t>
            </a:r>
            <a:r>
              <a:rPr lang="ro-RO" sz="2400" dirty="0" smtClean="0"/>
              <a:t>i</a:t>
            </a:r>
            <a:r>
              <a:rPr lang="en-US" sz="2400" dirty="0" smtClean="0"/>
              <a:t>. </a:t>
            </a:r>
            <a:endParaRPr lang="en-US" sz="2400" dirty="0"/>
          </a:p>
        </p:txBody>
      </p:sp>
      <p:pic>
        <p:nvPicPr>
          <p:cNvPr id="4" name="Picture 3" descr="b7c64fc5ff0d7010a17c1188eea66146 (1)"/>
          <p:cNvPicPr>
            <a:picLocks noChangeAspect="1"/>
          </p:cNvPicPr>
          <p:nvPr/>
        </p:nvPicPr>
        <p:blipFill>
          <a:blip r:embed="rId3"/>
          <a:stretch>
            <a:fillRect/>
          </a:stretch>
        </p:blipFill>
        <p:spPr>
          <a:xfrm>
            <a:off x="289560" y="3834567"/>
            <a:ext cx="4359275" cy="3091180"/>
          </a:xfrm>
          <a:prstGeom prst="rect">
            <a:avLst/>
          </a:prstGeom>
        </p:spPr>
      </p:pic>
      <p:pic>
        <p:nvPicPr>
          <p:cNvPr id="5" name="Picture 4" descr="9gUxVih6y3MiTWS7b2SRXR"/>
          <p:cNvPicPr>
            <a:picLocks noChangeAspect="1"/>
          </p:cNvPicPr>
          <p:nvPr/>
        </p:nvPicPr>
        <p:blipFill>
          <a:blip r:embed="rId4"/>
          <a:stretch>
            <a:fillRect/>
          </a:stretch>
        </p:blipFill>
        <p:spPr>
          <a:xfrm>
            <a:off x="4359275" y="3767455"/>
            <a:ext cx="5748655" cy="3090545"/>
          </a:xfrm>
          <a:prstGeom prst="rect">
            <a:avLst/>
          </a:prstGeom>
        </p:spPr>
      </p:pic>
      <p:pic>
        <p:nvPicPr>
          <p:cNvPr id="6" name="Picture 5" descr="Titian_Portrait of Suleiman the Magnificent (1530)"/>
          <p:cNvPicPr>
            <a:picLocks noChangeAspect="1"/>
          </p:cNvPicPr>
          <p:nvPr/>
        </p:nvPicPr>
        <p:blipFill>
          <a:blip r:embed="rId5"/>
          <a:stretch>
            <a:fillRect/>
          </a:stretch>
        </p:blipFill>
        <p:spPr>
          <a:xfrm>
            <a:off x="9821545" y="3767455"/>
            <a:ext cx="2080895" cy="3090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anim calcmode="lin" valueType="num">
                                      <p:cBhvr>
                                        <p:cTn id="40" dur="2000" fill="hold"/>
                                        <p:tgtEl>
                                          <p:spTgt spid="6"/>
                                        </p:tgtEl>
                                        <p:attrNameLst>
                                          <p:attrName>ppt_w</p:attrName>
                                        </p:attrNameLst>
                                      </p:cBhvr>
                                      <p:tavLst>
                                        <p:tav tm="0" fmla="#ppt_w*sin(2.5*pi*$)">
                                          <p:val>
                                            <p:fltVal val="0"/>
                                          </p:val>
                                        </p:tav>
                                        <p:tav tm="100000">
                                          <p:val>
                                            <p:fltVal val="1"/>
                                          </p:val>
                                        </p:tav>
                                      </p:tavLst>
                                    </p:anim>
                                    <p:anim calcmode="lin" valueType="num">
                                      <p:cBhvr>
                                        <p:cTn id="4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770" y="449647"/>
            <a:ext cx="10058400" cy="1371600"/>
          </a:xfrm>
        </p:spPr>
        <p:txBody>
          <a:bodyPr>
            <a:normAutofit/>
          </a:bodyPr>
          <a:lstStyle/>
          <a:p>
            <a:r>
              <a:rPr lang="en-US" b="1" dirty="0"/>
              <a:t>SCOALA Mehmet </a:t>
            </a:r>
            <a:r>
              <a:rPr lang="en-US" b="1" dirty="0" err="1"/>
              <a:t>Gulec</a:t>
            </a:r>
            <a:endParaRPr lang="en-US" b="1" dirty="0"/>
          </a:p>
        </p:txBody>
      </p:sp>
      <p:pic>
        <p:nvPicPr>
          <p:cNvPr id="4" name="Content Placeholder 3" descr="R (2)"/>
          <p:cNvPicPr>
            <a:picLocks noGrp="1" noChangeAspect="1"/>
          </p:cNvPicPr>
          <p:nvPr>
            <p:ph idx="1"/>
          </p:nvPr>
        </p:nvPicPr>
        <p:blipFill>
          <a:blip r:embed="rId2"/>
          <a:stretch>
            <a:fillRect/>
          </a:stretch>
        </p:blipFill>
        <p:spPr>
          <a:xfrm>
            <a:off x="234892" y="2477287"/>
            <a:ext cx="5367078" cy="3106420"/>
          </a:xfrm>
          <a:prstGeom prst="rect">
            <a:avLst/>
          </a:prstGeom>
        </p:spPr>
      </p:pic>
      <p:sp>
        <p:nvSpPr>
          <p:cNvPr id="5" name="Text Box 4"/>
          <p:cNvSpPr txBox="1"/>
          <p:nvPr/>
        </p:nvSpPr>
        <p:spPr>
          <a:xfrm>
            <a:off x="5681483" y="1821247"/>
            <a:ext cx="6440170" cy="3105785"/>
          </a:xfrm>
          <a:prstGeom prst="rect">
            <a:avLst/>
          </a:prstGeom>
          <a:noFill/>
        </p:spPr>
        <p:txBody>
          <a:bodyPr wrap="square" rtlCol="0">
            <a:noAutofit/>
          </a:bodyPr>
          <a:lstStyle/>
          <a:p>
            <a:r>
              <a:rPr lang="en-US" sz="2400" dirty="0">
                <a:latin typeface="+mj-lt"/>
              </a:rPr>
              <a:t>O </a:t>
            </a:r>
            <a:r>
              <a:rPr lang="en-US" sz="2400" dirty="0" err="1">
                <a:latin typeface="+mj-lt"/>
              </a:rPr>
              <a:t>scoala</a:t>
            </a:r>
            <a:r>
              <a:rPr lang="en-US" sz="2400" dirty="0">
                <a:latin typeface="+mj-lt"/>
              </a:rPr>
              <a:t> </a:t>
            </a:r>
            <a:r>
              <a:rPr lang="en-US" sz="2400" dirty="0" err="1">
                <a:latin typeface="+mj-lt"/>
              </a:rPr>
              <a:t>foarte</a:t>
            </a:r>
            <a:r>
              <a:rPr lang="en-US" sz="2400" dirty="0">
                <a:latin typeface="+mj-lt"/>
              </a:rPr>
              <a:t> </a:t>
            </a:r>
            <a:r>
              <a:rPr lang="en-US" sz="2400" dirty="0" err="1">
                <a:latin typeface="+mj-lt"/>
              </a:rPr>
              <a:t>frumoasa</a:t>
            </a:r>
            <a:r>
              <a:rPr lang="en-US" sz="2400" dirty="0">
                <a:latin typeface="+mj-lt"/>
              </a:rPr>
              <a:t> </a:t>
            </a:r>
            <a:r>
              <a:rPr lang="en-US" sz="2400" dirty="0" err="1">
                <a:latin typeface="+mj-lt"/>
              </a:rPr>
              <a:t>unde</a:t>
            </a:r>
            <a:r>
              <a:rPr lang="en-US" sz="2400" dirty="0">
                <a:latin typeface="+mj-lt"/>
              </a:rPr>
              <a:t> </a:t>
            </a:r>
            <a:r>
              <a:rPr lang="ro-RO" sz="2400" dirty="0">
                <a:latin typeface="+mj-lt"/>
              </a:rPr>
              <a:t>am</a:t>
            </a:r>
            <a:endParaRPr lang="en-US" sz="2400" dirty="0">
              <a:latin typeface="+mj-lt"/>
            </a:endParaRPr>
          </a:p>
          <a:p>
            <a:r>
              <a:rPr lang="ro-RO" sz="2400" dirty="0" smtClean="0">
                <a:latin typeface="+mj-lt"/>
              </a:rPr>
              <a:t>acumulat</a:t>
            </a:r>
            <a:r>
              <a:rPr lang="en-US" sz="2400" dirty="0" smtClean="0">
                <a:latin typeface="+mj-lt"/>
              </a:rPr>
              <a:t> </a:t>
            </a:r>
            <a:r>
              <a:rPr lang="en-US" sz="2400" dirty="0" err="1">
                <a:latin typeface="+mj-lt"/>
              </a:rPr>
              <a:t>multe</a:t>
            </a:r>
            <a:r>
              <a:rPr lang="en-US" sz="2400" dirty="0">
                <a:latin typeface="+mj-lt"/>
              </a:rPr>
              <a:t> </a:t>
            </a:r>
            <a:r>
              <a:rPr lang="en-US" sz="2400" dirty="0" err="1">
                <a:latin typeface="+mj-lt"/>
              </a:rPr>
              <a:t>amintiri</a:t>
            </a:r>
            <a:r>
              <a:rPr lang="en-US" sz="2400" dirty="0">
                <a:latin typeface="+mj-lt"/>
              </a:rPr>
              <a:t> </a:t>
            </a:r>
            <a:r>
              <a:rPr lang="en-US" sz="2400" dirty="0" err="1">
                <a:latin typeface="+mj-lt"/>
              </a:rPr>
              <a:t>si</a:t>
            </a:r>
            <a:r>
              <a:rPr lang="en-US" sz="2400" dirty="0">
                <a:latin typeface="+mj-lt"/>
              </a:rPr>
              <a:t> </a:t>
            </a:r>
            <a:r>
              <a:rPr lang="en-US" sz="2400" dirty="0" err="1" smtClean="0">
                <a:latin typeface="+mj-lt"/>
              </a:rPr>
              <a:t>prieteni</a:t>
            </a:r>
            <a:r>
              <a:rPr lang="ro-RO" sz="2400" dirty="0" smtClean="0">
                <a:latin typeface="+mj-lt"/>
              </a:rPr>
              <a:t>i.</a:t>
            </a:r>
            <a:r>
              <a:rPr lang="en-US" sz="2400" dirty="0" smtClean="0">
                <a:latin typeface="+mj-lt"/>
              </a:rPr>
              <a:t> </a:t>
            </a:r>
            <a:endParaRPr lang="en-US" sz="2400" dirty="0">
              <a:latin typeface="+mj-lt"/>
            </a:endParaRPr>
          </a:p>
          <a:p>
            <a:r>
              <a:rPr lang="en-US" sz="2400" dirty="0">
                <a:latin typeface="+mj-lt"/>
              </a:rPr>
              <a:t>La</a:t>
            </a:r>
            <a:r>
              <a:rPr lang="ro-RO" sz="2400" dirty="0">
                <a:latin typeface="+mj-lt"/>
              </a:rPr>
              <a:t> a</a:t>
            </a:r>
            <a:r>
              <a:rPr lang="en-US" sz="2400" dirty="0" err="1">
                <a:latin typeface="+mj-lt"/>
              </a:rPr>
              <a:t>ceasta</a:t>
            </a:r>
            <a:r>
              <a:rPr lang="en-US" sz="2400" dirty="0">
                <a:latin typeface="+mj-lt"/>
              </a:rPr>
              <a:t> </a:t>
            </a:r>
            <a:r>
              <a:rPr lang="en-US" sz="2400" dirty="0" err="1">
                <a:latin typeface="+mj-lt"/>
              </a:rPr>
              <a:t>scoala</a:t>
            </a:r>
            <a:r>
              <a:rPr lang="en-US" sz="2400" dirty="0">
                <a:latin typeface="+mj-lt"/>
              </a:rPr>
              <a:t> am </a:t>
            </a:r>
            <a:r>
              <a:rPr lang="en-US" sz="2400" dirty="0" err="1">
                <a:latin typeface="+mj-lt"/>
              </a:rPr>
              <a:t>invatat</a:t>
            </a:r>
            <a:r>
              <a:rPr lang="en-US" sz="2400" dirty="0">
                <a:latin typeface="+mj-lt"/>
              </a:rPr>
              <a:t> pe </a:t>
            </a:r>
            <a:r>
              <a:rPr lang="en-US" sz="2400" dirty="0" err="1">
                <a:latin typeface="+mj-lt"/>
              </a:rPr>
              <a:t>perioada</a:t>
            </a:r>
            <a:r>
              <a:rPr lang="en-US" sz="2400" dirty="0">
                <a:latin typeface="+mj-lt"/>
              </a:rPr>
              <a:t> care am stat </a:t>
            </a:r>
            <a:r>
              <a:rPr lang="en-US" sz="2400" dirty="0" err="1">
                <a:latin typeface="+mj-lt"/>
              </a:rPr>
              <a:t>acolo</a:t>
            </a:r>
            <a:endParaRPr lang="en-US" sz="2400" dirty="0">
              <a:latin typeface="+mj-lt"/>
            </a:endParaRPr>
          </a:p>
          <a:p>
            <a:r>
              <a:rPr lang="en-US" sz="2400" dirty="0">
                <a:latin typeface="+mj-lt"/>
              </a:rPr>
              <a:t>La </a:t>
            </a:r>
            <a:r>
              <a:rPr lang="ro-RO" sz="2400" dirty="0">
                <a:latin typeface="+mj-lt"/>
              </a:rPr>
              <a:t>a</a:t>
            </a:r>
            <a:r>
              <a:rPr lang="en-US" sz="2400" dirty="0" err="1">
                <a:latin typeface="+mj-lt"/>
              </a:rPr>
              <a:t>ceasta</a:t>
            </a:r>
            <a:r>
              <a:rPr lang="en-US" sz="2400" dirty="0">
                <a:latin typeface="+mj-lt"/>
              </a:rPr>
              <a:t> </a:t>
            </a:r>
            <a:r>
              <a:rPr lang="en-US" sz="2400" dirty="0" err="1">
                <a:latin typeface="+mj-lt"/>
              </a:rPr>
              <a:t>scoala</a:t>
            </a:r>
            <a:r>
              <a:rPr lang="en-US" sz="2400" dirty="0">
                <a:latin typeface="+mj-lt"/>
              </a:rPr>
              <a:t> am </a:t>
            </a:r>
            <a:r>
              <a:rPr lang="en-US" sz="2400" dirty="0" err="1">
                <a:latin typeface="+mj-lt"/>
              </a:rPr>
              <a:t>participat</a:t>
            </a:r>
            <a:r>
              <a:rPr lang="en-US" sz="2400" dirty="0">
                <a:latin typeface="+mj-lt"/>
              </a:rPr>
              <a:t> la </a:t>
            </a:r>
            <a:r>
              <a:rPr lang="en-US" sz="2400" dirty="0" err="1">
                <a:latin typeface="+mj-lt"/>
              </a:rPr>
              <a:t>urmatoarele</a:t>
            </a:r>
            <a:r>
              <a:rPr lang="en-US" sz="2400" dirty="0">
                <a:latin typeface="+mj-lt"/>
              </a:rPr>
              <a:t> </a:t>
            </a:r>
            <a:r>
              <a:rPr lang="en-US" sz="2400" dirty="0" err="1">
                <a:latin typeface="+mj-lt"/>
              </a:rPr>
              <a:t>lecti</a:t>
            </a:r>
            <a:r>
              <a:rPr lang="ro-RO" sz="2400" dirty="0">
                <a:latin typeface="+mj-lt"/>
              </a:rPr>
              <a:t>i</a:t>
            </a:r>
            <a:r>
              <a:rPr lang="en-US" sz="2400" dirty="0">
                <a:latin typeface="+mj-lt"/>
              </a:rPr>
              <a:t> : </a:t>
            </a:r>
            <a:r>
              <a:rPr lang="en-US" sz="2400" dirty="0" err="1" smtClean="0">
                <a:latin typeface="+mj-lt"/>
              </a:rPr>
              <a:t>fizica</a:t>
            </a:r>
            <a:r>
              <a:rPr lang="en-US" sz="2400" dirty="0" smtClean="0">
                <a:latin typeface="+mj-lt"/>
              </a:rPr>
              <a:t>,</a:t>
            </a:r>
            <a:r>
              <a:rPr lang="ro-RO" sz="2400" dirty="0" smtClean="0">
                <a:latin typeface="+mj-lt"/>
              </a:rPr>
              <a:t> </a:t>
            </a:r>
            <a:r>
              <a:rPr lang="en-US" sz="2400" dirty="0" err="1" smtClean="0">
                <a:latin typeface="+mj-lt"/>
              </a:rPr>
              <a:t>engleza,turca,sport,educatie</a:t>
            </a:r>
            <a:r>
              <a:rPr lang="en-US" sz="2400" dirty="0" smtClean="0">
                <a:latin typeface="+mj-lt"/>
              </a:rPr>
              <a:t> </a:t>
            </a:r>
            <a:r>
              <a:rPr lang="en-US" sz="2400" dirty="0" err="1" smtClean="0">
                <a:latin typeface="+mj-lt"/>
              </a:rPr>
              <a:t>sociala</a:t>
            </a:r>
            <a:r>
              <a:rPr lang="ro-RO" sz="2400" dirty="0" smtClean="0">
                <a:latin typeface="+mj-lt"/>
              </a:rPr>
              <a:t> si la diverse </a:t>
            </a:r>
            <a:r>
              <a:rPr lang="ro-RO" sz="2400" dirty="0" err="1" smtClean="0">
                <a:latin typeface="+mj-lt"/>
              </a:rPr>
              <a:t>activitati</a:t>
            </a:r>
            <a:r>
              <a:rPr lang="ro-RO" sz="2400" dirty="0" smtClean="0">
                <a:latin typeface="+mj-lt"/>
              </a:rPr>
              <a:t> recreative: </a:t>
            </a:r>
            <a:r>
              <a:rPr lang="en-US" sz="2400" dirty="0" err="1"/>
              <a:t>sah</a:t>
            </a:r>
            <a:r>
              <a:rPr lang="en-US" sz="2400" dirty="0"/>
              <a:t>,</a:t>
            </a:r>
            <a:r>
              <a:rPr lang="ro-RO" sz="2400" dirty="0"/>
              <a:t> </a:t>
            </a:r>
            <a:r>
              <a:rPr lang="en-US" sz="2400" dirty="0"/>
              <a:t>football,</a:t>
            </a:r>
            <a:r>
              <a:rPr lang="ro-RO" sz="2400" dirty="0"/>
              <a:t> </a:t>
            </a:r>
            <a:r>
              <a:rPr lang="en-US" sz="2400" dirty="0" err="1"/>
              <a:t>voley</a:t>
            </a:r>
            <a:r>
              <a:rPr lang="ro-RO" sz="2400" dirty="0"/>
              <a:t> </a:t>
            </a:r>
            <a:r>
              <a:rPr lang="en-US" sz="2400" dirty="0" err="1"/>
              <a:t>si</a:t>
            </a:r>
            <a:r>
              <a:rPr lang="en-US" sz="2400" dirty="0"/>
              <a:t> basketball</a:t>
            </a:r>
            <a:endParaRPr lang="en-US" sz="2400" dirty="0">
              <a:latin typeface="+mj-lt"/>
            </a:endParaRPr>
          </a:p>
          <a:p>
            <a:r>
              <a:rPr lang="ro-RO" sz="2400" dirty="0">
                <a:latin typeface="+mj-lt"/>
              </a:rPr>
              <a:t>A</a:t>
            </a:r>
            <a:r>
              <a:rPr lang="en-US" sz="2400" dirty="0">
                <a:latin typeface="+mj-lt"/>
              </a:rPr>
              <a:t>m </a:t>
            </a:r>
            <a:r>
              <a:rPr lang="en-US" sz="2400" dirty="0" err="1">
                <a:latin typeface="+mj-lt"/>
              </a:rPr>
              <a:t>fost</a:t>
            </a:r>
            <a:r>
              <a:rPr lang="en-US" sz="2400" dirty="0">
                <a:latin typeface="+mj-lt"/>
              </a:rPr>
              <a:t> </a:t>
            </a:r>
            <a:r>
              <a:rPr lang="en-US" sz="2400" dirty="0" err="1">
                <a:latin typeface="+mj-lt"/>
              </a:rPr>
              <a:t>primiti</a:t>
            </a:r>
            <a:r>
              <a:rPr lang="en-US" sz="2400" dirty="0">
                <a:latin typeface="+mj-lt"/>
              </a:rPr>
              <a:t> in </a:t>
            </a:r>
            <a:r>
              <a:rPr lang="en-US" sz="2400" dirty="0" err="1">
                <a:latin typeface="+mj-lt"/>
              </a:rPr>
              <a:t>aceasta</a:t>
            </a:r>
            <a:r>
              <a:rPr lang="en-US" sz="2400" dirty="0">
                <a:latin typeface="+mj-lt"/>
              </a:rPr>
              <a:t> </a:t>
            </a:r>
            <a:r>
              <a:rPr lang="en-US" sz="2400" dirty="0" err="1">
                <a:latin typeface="+mj-lt"/>
              </a:rPr>
              <a:t>scoala</a:t>
            </a:r>
            <a:r>
              <a:rPr lang="en-US" sz="2400" dirty="0">
                <a:latin typeface="+mj-lt"/>
              </a:rPr>
              <a:t> </a:t>
            </a:r>
            <a:r>
              <a:rPr lang="en-US" sz="2400" dirty="0" err="1">
                <a:latin typeface="+mj-lt"/>
              </a:rPr>
              <a:t>foarte</a:t>
            </a:r>
            <a:r>
              <a:rPr lang="en-US" sz="2400" dirty="0">
                <a:latin typeface="+mj-lt"/>
              </a:rPr>
              <a:t> </a:t>
            </a:r>
            <a:r>
              <a:rPr lang="en-US" sz="2400" dirty="0" err="1">
                <a:latin typeface="+mj-lt"/>
              </a:rPr>
              <a:t>calduros</a:t>
            </a:r>
            <a:r>
              <a:rPr lang="en-US" sz="2400" dirty="0">
                <a:latin typeface="+mj-lt"/>
              </a:rPr>
              <a:t> cu </a:t>
            </a:r>
            <a:r>
              <a:rPr lang="en-US" sz="2400" dirty="0" err="1">
                <a:latin typeface="+mj-lt"/>
              </a:rPr>
              <a:t>imnul</a:t>
            </a:r>
            <a:r>
              <a:rPr lang="en-US" sz="2400" dirty="0">
                <a:latin typeface="+mj-lt"/>
              </a:rPr>
              <a:t> </a:t>
            </a:r>
            <a:r>
              <a:rPr lang="ro-RO" sz="2400" dirty="0">
                <a:latin typeface="+mj-lt"/>
              </a:rPr>
              <a:t>R</a:t>
            </a:r>
            <a:r>
              <a:rPr lang="en-US" sz="2400" dirty="0" err="1">
                <a:latin typeface="+mj-lt"/>
              </a:rPr>
              <a:t>omaniei</a:t>
            </a:r>
            <a:r>
              <a:rPr lang="en-US" sz="2400" dirty="0">
                <a:latin typeface="+mj-lt"/>
              </a:rPr>
              <a:t> la </a:t>
            </a:r>
            <a:r>
              <a:rPr lang="en-US" sz="2400" dirty="0" err="1">
                <a:latin typeface="+mj-lt"/>
              </a:rPr>
              <a:t>intrarea</a:t>
            </a:r>
            <a:r>
              <a:rPr lang="en-US" sz="2400" dirty="0">
                <a:latin typeface="+mj-lt"/>
              </a:rPr>
              <a:t> in </a:t>
            </a:r>
            <a:r>
              <a:rPr lang="en-US" sz="2400" dirty="0" err="1">
                <a:latin typeface="+mj-lt"/>
              </a:rPr>
              <a:t>scoala</a:t>
            </a:r>
            <a:r>
              <a:rPr lang="en-US" sz="2400" dirty="0">
                <a:latin typeface="+mj-lt"/>
              </a:rPr>
              <a:t> .</a:t>
            </a:r>
            <a:endParaRPr lang="ro-RO" sz="2400" dirty="0">
              <a:latin typeface="+mj-lt"/>
            </a:endParaRPr>
          </a:p>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8224D-5643-D454-4C99-98B4C925DCD7}"/>
              </a:ext>
            </a:extLst>
          </p:cNvPr>
          <p:cNvSpPr>
            <a:spLocks noGrp="1"/>
          </p:cNvSpPr>
          <p:nvPr>
            <p:ph type="title"/>
          </p:nvPr>
        </p:nvSpPr>
        <p:spPr>
          <a:xfrm>
            <a:off x="1066800" y="399313"/>
            <a:ext cx="10058400" cy="1371600"/>
          </a:xfrm>
        </p:spPr>
        <p:txBody>
          <a:bodyPr>
            <a:normAutofit/>
          </a:bodyPr>
          <a:lstStyle/>
          <a:p>
            <a:r>
              <a:rPr lang="ro-RO" b="1" dirty="0"/>
              <a:t>Experiența din incinta școlii</a:t>
            </a:r>
            <a:endParaRPr lang="LID4096" b="1" dirty="0"/>
          </a:p>
        </p:txBody>
      </p:sp>
      <p:sp>
        <p:nvSpPr>
          <p:cNvPr id="3" name="Content Placeholder 2">
            <a:extLst>
              <a:ext uri="{FF2B5EF4-FFF2-40B4-BE49-F238E27FC236}">
                <a16:creationId xmlns:a16="http://schemas.microsoft.com/office/drawing/2014/main" id="{A1B8EDBC-3DCC-AF9B-7E7F-2FAA9A1A6DF0}"/>
              </a:ext>
            </a:extLst>
          </p:cNvPr>
          <p:cNvSpPr>
            <a:spLocks noGrp="1"/>
          </p:cNvSpPr>
          <p:nvPr>
            <p:ph idx="1"/>
          </p:nvPr>
        </p:nvSpPr>
        <p:spPr>
          <a:xfrm>
            <a:off x="437626" y="1463039"/>
            <a:ext cx="2892803" cy="5264931"/>
          </a:xfrm>
        </p:spPr>
        <p:txBody>
          <a:bodyPr>
            <a:normAutofit lnSpcReduction="10000"/>
          </a:bodyPr>
          <a:lstStyle/>
          <a:p>
            <a:r>
              <a:rPr lang="ro-RO" sz="2000" dirty="0">
                <a:latin typeface="+mj-lt"/>
              </a:rPr>
              <a:t>Școala Mehmet Gulec este școala cu care am colaborat în acest an în proiectul Erasmus. Această școală este una dintre cele mai bune din regiunea Nigde nu doar prin aspectul, mărimea și dotarea acesteia ci și prin respectul, căldura și iubirea copiilor și a cadrelor didactice față de noi, invitații veniți de pe alt continent. </a:t>
            </a:r>
          </a:p>
        </p:txBody>
      </p:sp>
      <p:pic>
        <p:nvPicPr>
          <p:cNvPr id="7" name="Picture 6">
            <a:extLst>
              <a:ext uri="{FF2B5EF4-FFF2-40B4-BE49-F238E27FC236}">
                <a16:creationId xmlns:a16="http://schemas.microsoft.com/office/drawing/2014/main" id="{48913E0E-75BC-52C0-CE11-FFBA5BAD7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542" y="1564129"/>
            <a:ext cx="4429388" cy="3729742"/>
          </a:xfrm>
          <a:prstGeom prst="rect">
            <a:avLst/>
          </a:prstGeom>
        </p:spPr>
      </p:pic>
      <p:sp>
        <p:nvSpPr>
          <p:cNvPr id="9" name="TextBox 8">
            <a:extLst>
              <a:ext uri="{FF2B5EF4-FFF2-40B4-BE49-F238E27FC236}">
                <a16:creationId xmlns:a16="http://schemas.microsoft.com/office/drawing/2014/main" id="{2DD88E35-FD41-D3D2-D4DC-94AFF1B60EF7}"/>
              </a:ext>
            </a:extLst>
          </p:cNvPr>
          <p:cNvSpPr txBox="1"/>
          <p:nvPr/>
        </p:nvSpPr>
        <p:spPr>
          <a:xfrm>
            <a:off x="8330267" y="1686187"/>
            <a:ext cx="3531765" cy="4678204"/>
          </a:xfrm>
          <a:prstGeom prst="rect">
            <a:avLst/>
          </a:prstGeom>
          <a:noFill/>
        </p:spPr>
        <p:txBody>
          <a:bodyPr wrap="square" rtlCol="0">
            <a:spAutoFit/>
          </a:bodyPr>
          <a:lstStyle/>
          <a:p>
            <a:pPr marL="285750" indent="-285750">
              <a:buFont typeface="Courier New" panose="02070309020205020404" pitchFamily="49" charset="0"/>
              <a:buChar char="o"/>
            </a:pPr>
            <a:r>
              <a:rPr lang="ro-RO" sz="2000" dirty="0">
                <a:latin typeface="+mj-lt"/>
              </a:rPr>
              <a:t>Acolo am fost primiți cu brațele deschise și întâmpinați cu Imnul României, apoi am făcut cunoștință cu profesorii și copiii școlii. Toți copiii ne-au întâmpinat cu cea mai mare căldură posibilă și ne-au integrat foarte usor în grupul lor punându-ne întrebări despre noi și cultura Românească</a:t>
            </a:r>
            <a:r>
              <a:rPr lang="ro-RO" sz="2000" dirty="0">
                <a:latin typeface="Aptos" panose="020B0004020202020204" pitchFamily="34" charset="0"/>
              </a:rPr>
              <a:t>.</a:t>
            </a:r>
          </a:p>
          <a:p>
            <a:endParaRPr lang="LID4096" dirty="0"/>
          </a:p>
        </p:txBody>
      </p:sp>
    </p:spTree>
    <p:extLst>
      <p:ext uri="{BB962C8B-B14F-4D97-AF65-F5344CB8AC3E}">
        <p14:creationId xmlns:p14="http://schemas.microsoft.com/office/powerpoint/2010/main" val="324920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167005"/>
            <a:ext cx="9921240" cy="1371600"/>
          </a:xfrm>
        </p:spPr>
        <p:txBody>
          <a:bodyPr/>
          <a:lstStyle/>
          <a:p>
            <a:r>
              <a:rPr lang="en-US" b="1" dirty="0" err="1"/>
              <a:t>Impresii</a:t>
            </a:r>
            <a:endParaRPr lang="en-US" b="1" dirty="0"/>
          </a:p>
        </p:txBody>
      </p:sp>
      <p:sp>
        <p:nvSpPr>
          <p:cNvPr id="3" name="Content Placeholder 2"/>
          <p:cNvSpPr>
            <a:spLocks noGrp="1"/>
          </p:cNvSpPr>
          <p:nvPr>
            <p:ph idx="1"/>
          </p:nvPr>
        </p:nvSpPr>
        <p:spPr>
          <a:xfrm>
            <a:off x="1066800" y="1387475"/>
            <a:ext cx="10058400" cy="3931920"/>
          </a:xfrm>
        </p:spPr>
        <p:txBody>
          <a:bodyPr>
            <a:normAutofit/>
          </a:bodyPr>
          <a:lstStyle/>
          <a:p>
            <a:r>
              <a:rPr lang="en-US" sz="2800" dirty="0">
                <a:latin typeface="+mj-lt"/>
              </a:rPr>
              <a:t>Noi am </a:t>
            </a:r>
            <a:r>
              <a:rPr lang="en-US" sz="2800" dirty="0" err="1">
                <a:latin typeface="+mj-lt"/>
              </a:rPr>
              <a:t>avut</a:t>
            </a:r>
            <a:r>
              <a:rPr lang="en-US" sz="2800" dirty="0">
                <a:latin typeface="+mj-lt"/>
              </a:rPr>
              <a:t> un </a:t>
            </a:r>
            <a:r>
              <a:rPr lang="en-US" sz="2800" dirty="0" err="1">
                <a:latin typeface="+mj-lt"/>
              </a:rPr>
              <a:t>timp</a:t>
            </a:r>
            <a:r>
              <a:rPr lang="en-US" sz="2800" dirty="0">
                <a:latin typeface="+mj-lt"/>
              </a:rPr>
              <a:t> superb in </a:t>
            </a:r>
            <a:r>
              <a:rPr lang="en-US" sz="2800" dirty="0" err="1">
                <a:latin typeface="+mj-lt"/>
              </a:rPr>
              <a:t>Nidge</a:t>
            </a:r>
            <a:r>
              <a:rPr lang="en-US" sz="2800" dirty="0">
                <a:latin typeface="+mj-lt"/>
              </a:rPr>
              <a:t>,</a:t>
            </a:r>
            <a:r>
              <a:rPr lang="ro-RO" sz="2800" dirty="0">
                <a:latin typeface="+mj-lt"/>
              </a:rPr>
              <a:t> </a:t>
            </a:r>
            <a:r>
              <a:rPr lang="en-US" sz="2800" dirty="0">
                <a:latin typeface="+mj-lt"/>
              </a:rPr>
              <a:t>am </a:t>
            </a:r>
            <a:r>
              <a:rPr lang="en-US" sz="2800" dirty="0" err="1">
                <a:latin typeface="+mj-lt"/>
              </a:rPr>
              <a:t>fost</a:t>
            </a:r>
            <a:r>
              <a:rPr lang="en-US" sz="2800" dirty="0">
                <a:latin typeface="+mj-lt"/>
              </a:rPr>
              <a:t> </a:t>
            </a:r>
            <a:r>
              <a:rPr lang="en-US" sz="2800" dirty="0" err="1">
                <a:latin typeface="+mj-lt"/>
              </a:rPr>
              <a:t>foarte</a:t>
            </a:r>
            <a:r>
              <a:rPr lang="en-US" sz="2800" dirty="0">
                <a:latin typeface="+mj-lt"/>
              </a:rPr>
              <a:t> </a:t>
            </a:r>
            <a:r>
              <a:rPr lang="en-US" sz="2800" dirty="0" err="1">
                <a:latin typeface="+mj-lt"/>
              </a:rPr>
              <a:t>interesati</a:t>
            </a:r>
            <a:r>
              <a:rPr lang="en-US" sz="2800" dirty="0">
                <a:latin typeface="+mj-lt"/>
              </a:rPr>
              <a:t> de </a:t>
            </a:r>
            <a:r>
              <a:rPr lang="en-US" sz="2800" dirty="0" err="1">
                <a:latin typeface="+mj-lt"/>
              </a:rPr>
              <a:t>cultura</a:t>
            </a:r>
            <a:r>
              <a:rPr lang="en-US" sz="2800" dirty="0">
                <a:latin typeface="+mj-lt"/>
              </a:rPr>
              <a:t> </a:t>
            </a:r>
            <a:r>
              <a:rPr lang="en-US" sz="2800" dirty="0" err="1">
                <a:latin typeface="+mj-lt"/>
              </a:rPr>
              <a:t>si</a:t>
            </a:r>
            <a:r>
              <a:rPr lang="en-US" sz="2800" dirty="0">
                <a:latin typeface="+mj-lt"/>
              </a:rPr>
              <a:t> </a:t>
            </a:r>
            <a:r>
              <a:rPr lang="en-US" sz="2800" dirty="0" err="1">
                <a:latin typeface="+mj-lt"/>
              </a:rPr>
              <a:t>istoria</a:t>
            </a:r>
            <a:r>
              <a:rPr lang="en-US" sz="2800" dirty="0">
                <a:latin typeface="+mj-lt"/>
              </a:rPr>
              <a:t> </a:t>
            </a:r>
            <a:r>
              <a:rPr lang="en-US" sz="2800" dirty="0" err="1">
                <a:latin typeface="+mj-lt"/>
              </a:rPr>
              <a:t>turceasca</a:t>
            </a:r>
            <a:r>
              <a:rPr lang="en-US" sz="2800" dirty="0">
                <a:latin typeface="+mj-lt"/>
              </a:rPr>
              <a:t> </a:t>
            </a:r>
            <a:r>
              <a:rPr lang="en-US" sz="2800" dirty="0" err="1">
                <a:latin typeface="+mj-lt"/>
              </a:rPr>
              <a:t>iar</a:t>
            </a:r>
            <a:r>
              <a:rPr lang="en-US" sz="2800" dirty="0">
                <a:latin typeface="+mj-lt"/>
              </a:rPr>
              <a:t> </a:t>
            </a:r>
            <a:r>
              <a:rPr lang="en-US" sz="2800" dirty="0" err="1">
                <a:latin typeface="+mj-lt"/>
              </a:rPr>
              <a:t>persoanele</a:t>
            </a:r>
            <a:r>
              <a:rPr lang="en-US" sz="2800" dirty="0">
                <a:latin typeface="+mj-lt"/>
              </a:rPr>
              <a:t> </a:t>
            </a:r>
            <a:r>
              <a:rPr lang="en-US" sz="2800" dirty="0" err="1">
                <a:latin typeface="+mj-lt"/>
              </a:rPr>
              <a:t>intalnite</a:t>
            </a:r>
            <a:r>
              <a:rPr lang="en-US" sz="2800" dirty="0">
                <a:latin typeface="+mj-lt"/>
              </a:rPr>
              <a:t> au </a:t>
            </a:r>
            <a:r>
              <a:rPr lang="en-US" sz="2800" dirty="0" err="1">
                <a:latin typeface="+mj-lt"/>
              </a:rPr>
              <a:t>fost</a:t>
            </a:r>
            <a:r>
              <a:rPr lang="en-US" sz="2800" dirty="0">
                <a:latin typeface="+mj-lt"/>
              </a:rPr>
              <a:t> </a:t>
            </a:r>
            <a:r>
              <a:rPr lang="en-US" sz="2800" dirty="0" err="1">
                <a:latin typeface="+mj-lt"/>
              </a:rPr>
              <a:t>foarte</a:t>
            </a:r>
            <a:r>
              <a:rPr lang="en-US" sz="2800" dirty="0">
                <a:latin typeface="+mj-lt"/>
              </a:rPr>
              <a:t> </a:t>
            </a:r>
            <a:r>
              <a:rPr lang="ro-RO" sz="2800" dirty="0">
                <a:latin typeface="+mj-lt"/>
              </a:rPr>
              <a:t>călduroase</a:t>
            </a:r>
            <a:r>
              <a:rPr lang="en-US" sz="2800" dirty="0">
                <a:latin typeface="+mj-lt"/>
              </a:rPr>
              <a:t>.</a:t>
            </a:r>
            <a:r>
              <a:rPr lang="ro-RO" sz="2800" dirty="0">
                <a:latin typeface="+mj-lt"/>
              </a:rPr>
              <a:t> </a:t>
            </a:r>
            <a:r>
              <a:rPr lang="en-US" sz="2800" dirty="0" err="1">
                <a:latin typeface="+mj-lt"/>
              </a:rPr>
              <a:t>Obiectivele</a:t>
            </a:r>
            <a:r>
              <a:rPr lang="en-US" sz="2800" dirty="0">
                <a:latin typeface="+mj-lt"/>
              </a:rPr>
              <a:t> </a:t>
            </a:r>
            <a:r>
              <a:rPr lang="en-US" sz="2800" dirty="0" err="1">
                <a:latin typeface="+mj-lt"/>
              </a:rPr>
              <a:t>turistice</a:t>
            </a:r>
            <a:r>
              <a:rPr lang="en-US" sz="2800" dirty="0">
                <a:latin typeface="+mj-lt"/>
              </a:rPr>
              <a:t> au </a:t>
            </a:r>
            <a:r>
              <a:rPr lang="en-US" sz="2800" dirty="0" err="1">
                <a:latin typeface="+mj-lt"/>
              </a:rPr>
              <a:t>fost</a:t>
            </a:r>
            <a:r>
              <a:rPr lang="en-US" sz="2800" dirty="0">
                <a:latin typeface="+mj-lt"/>
              </a:rPr>
              <a:t> </a:t>
            </a:r>
            <a:r>
              <a:rPr lang="en-US" sz="2800" dirty="0" err="1">
                <a:latin typeface="+mj-lt"/>
              </a:rPr>
              <a:t>uimitoare</a:t>
            </a:r>
            <a:r>
              <a:rPr lang="en-US" sz="2800" dirty="0">
                <a:latin typeface="+mj-lt"/>
              </a:rPr>
              <a:t> </a:t>
            </a:r>
            <a:r>
              <a:rPr lang="en-US" sz="2800" dirty="0" err="1">
                <a:latin typeface="+mj-lt"/>
              </a:rPr>
              <a:t>iar</a:t>
            </a:r>
            <a:r>
              <a:rPr lang="en-US" sz="2800" dirty="0">
                <a:latin typeface="+mj-lt"/>
              </a:rPr>
              <a:t> </a:t>
            </a:r>
            <a:r>
              <a:rPr lang="en-US" sz="2800" dirty="0" err="1">
                <a:latin typeface="+mj-lt"/>
              </a:rPr>
              <a:t>aceste</a:t>
            </a:r>
            <a:r>
              <a:rPr lang="en-US" sz="2800" dirty="0">
                <a:latin typeface="+mj-lt"/>
              </a:rPr>
              <a:t> </a:t>
            </a:r>
            <a:r>
              <a:rPr lang="en-US" sz="2800" dirty="0" err="1">
                <a:latin typeface="+mj-lt"/>
              </a:rPr>
              <a:t>experiente</a:t>
            </a:r>
            <a:r>
              <a:rPr lang="en-US" sz="2800" dirty="0">
                <a:latin typeface="+mj-lt"/>
              </a:rPr>
              <a:t> </a:t>
            </a:r>
            <a:r>
              <a:rPr lang="en-US" sz="2800" dirty="0" err="1">
                <a:latin typeface="+mj-lt"/>
              </a:rPr>
              <a:t>vor</a:t>
            </a:r>
            <a:r>
              <a:rPr lang="en-US" sz="2800" dirty="0">
                <a:latin typeface="+mj-lt"/>
              </a:rPr>
              <a:t> </a:t>
            </a:r>
            <a:r>
              <a:rPr lang="en-US" sz="2800" dirty="0" err="1">
                <a:latin typeface="+mj-lt"/>
              </a:rPr>
              <a:t>ramane</a:t>
            </a:r>
            <a:r>
              <a:rPr lang="en-US" sz="2800" dirty="0">
                <a:latin typeface="+mj-lt"/>
              </a:rPr>
              <a:t> cu </a:t>
            </a:r>
            <a:r>
              <a:rPr lang="en-US" sz="2800" dirty="0" err="1">
                <a:latin typeface="+mj-lt"/>
              </a:rPr>
              <a:t>noi</a:t>
            </a:r>
            <a:r>
              <a:rPr lang="en-US" sz="2800" dirty="0">
                <a:latin typeface="+mj-lt"/>
              </a:rPr>
              <a:t> </a:t>
            </a:r>
            <a:r>
              <a:rPr lang="en-US" sz="2800" dirty="0" err="1">
                <a:latin typeface="+mj-lt"/>
              </a:rPr>
              <a:t>pentru</a:t>
            </a:r>
            <a:r>
              <a:rPr lang="en-US" sz="2800" dirty="0">
                <a:latin typeface="+mj-lt"/>
              </a:rPr>
              <a:t> tot </a:t>
            </a:r>
            <a:r>
              <a:rPr lang="en-US" sz="2800" dirty="0" err="1">
                <a:latin typeface="+mj-lt"/>
              </a:rPr>
              <a:t>restul</a:t>
            </a:r>
            <a:r>
              <a:rPr lang="en-US" sz="2800" dirty="0">
                <a:latin typeface="+mj-lt"/>
              </a:rPr>
              <a:t> </a:t>
            </a:r>
            <a:r>
              <a:rPr lang="en-US" sz="2800" dirty="0" err="1">
                <a:latin typeface="+mj-lt"/>
              </a:rPr>
              <a:t>vietii</a:t>
            </a:r>
            <a:r>
              <a:rPr lang="en-US" sz="2800" dirty="0">
                <a:latin typeface="+mj-lt"/>
              </a:rPr>
              <a:t>.</a:t>
            </a:r>
          </a:p>
        </p:txBody>
      </p:sp>
      <p:pic>
        <p:nvPicPr>
          <p:cNvPr id="4" name="Picture 3" descr="How-Erasmus-Can-Benefit-Your-Community"/>
          <p:cNvPicPr>
            <a:picLocks noChangeAspect="1"/>
          </p:cNvPicPr>
          <p:nvPr/>
        </p:nvPicPr>
        <p:blipFill>
          <a:blip r:embed="rId2"/>
          <a:stretch>
            <a:fillRect/>
          </a:stretch>
        </p:blipFill>
        <p:spPr>
          <a:xfrm>
            <a:off x="226502" y="3780790"/>
            <a:ext cx="11719421" cy="30772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F607-A4A0-A741-CAF7-C8EA34A25EA7}"/>
              </a:ext>
            </a:extLst>
          </p:cNvPr>
          <p:cNvSpPr>
            <a:spLocks noGrp="1"/>
          </p:cNvSpPr>
          <p:nvPr>
            <p:ph type="title"/>
          </p:nvPr>
        </p:nvSpPr>
        <p:spPr/>
        <p:txBody>
          <a:bodyPr>
            <a:normAutofit fontScale="90000"/>
          </a:bodyPr>
          <a:lstStyle/>
          <a:p>
            <a:r>
              <a:rPr lang="en-US" dirty="0"/>
              <a:t>O </a:t>
            </a:r>
            <a:r>
              <a:rPr lang="en-US" dirty="0" err="1"/>
              <a:t>experienta</a:t>
            </a:r>
            <a:r>
              <a:rPr lang="en-US" dirty="0"/>
              <a:t> </a:t>
            </a:r>
            <a:r>
              <a:rPr lang="en-US" dirty="0" err="1"/>
              <a:t>memorabila</a:t>
            </a:r>
            <a:r>
              <a:rPr lang="en-US" dirty="0"/>
              <a:t>, </a:t>
            </a:r>
            <a:r>
              <a:rPr lang="en-US" dirty="0" err="1"/>
              <a:t>unica</a:t>
            </a:r>
            <a:r>
              <a:rPr lang="en-US" dirty="0"/>
              <a:t>. </a:t>
            </a:r>
            <a:r>
              <a:rPr lang="en-US" dirty="0" err="1"/>
              <a:t>Multe</a:t>
            </a:r>
            <a:r>
              <a:rPr lang="en-US" dirty="0"/>
              <a:t> </a:t>
            </a:r>
            <a:r>
              <a:rPr lang="en-US" dirty="0" err="1"/>
              <a:t>amintiri</a:t>
            </a:r>
            <a:r>
              <a:rPr lang="en-US" dirty="0"/>
              <a:t>…</a:t>
            </a:r>
          </a:p>
        </p:txBody>
      </p:sp>
      <p:pic>
        <p:nvPicPr>
          <p:cNvPr id="4" name="Content Placeholder 3">
            <a:extLst>
              <a:ext uri="{FF2B5EF4-FFF2-40B4-BE49-F238E27FC236}">
                <a16:creationId xmlns:a16="http://schemas.microsoft.com/office/drawing/2014/main" id="{C501B9FB-640D-90DC-1E4C-EFFE3E668410}"/>
              </a:ext>
            </a:extLst>
          </p:cNvPr>
          <p:cNvPicPr>
            <a:picLocks noGrp="1" noChangeAspect="1"/>
          </p:cNvPicPr>
          <p:nvPr>
            <p:ph idx="1"/>
          </p:nvPr>
        </p:nvPicPr>
        <p:blipFill>
          <a:blip r:embed="rId2"/>
          <a:stretch>
            <a:fillRect/>
          </a:stretch>
        </p:blipFill>
        <p:spPr>
          <a:xfrm>
            <a:off x="3982914" y="3276600"/>
            <a:ext cx="2663227" cy="3581400"/>
          </a:xfrm>
        </p:spPr>
      </p:pic>
      <p:pic>
        <p:nvPicPr>
          <p:cNvPr id="5" name="Picture 4">
            <a:extLst>
              <a:ext uri="{FF2B5EF4-FFF2-40B4-BE49-F238E27FC236}">
                <a16:creationId xmlns:a16="http://schemas.microsoft.com/office/drawing/2014/main" id="{6F492EF1-4BC9-CBFA-294C-B0E743D53A56}"/>
              </a:ext>
            </a:extLst>
          </p:cNvPr>
          <p:cNvPicPr>
            <a:picLocks noChangeAspect="1"/>
          </p:cNvPicPr>
          <p:nvPr/>
        </p:nvPicPr>
        <p:blipFill>
          <a:blip r:embed="rId3"/>
          <a:stretch>
            <a:fillRect/>
          </a:stretch>
        </p:blipFill>
        <p:spPr>
          <a:xfrm>
            <a:off x="3228947" y="3200400"/>
            <a:ext cx="8128000" cy="3657600"/>
          </a:xfrm>
          <a:prstGeom prst="rect">
            <a:avLst/>
          </a:prstGeom>
        </p:spPr>
      </p:pic>
      <p:pic>
        <p:nvPicPr>
          <p:cNvPr id="6" name="Picture 5">
            <a:extLst>
              <a:ext uri="{FF2B5EF4-FFF2-40B4-BE49-F238E27FC236}">
                <a16:creationId xmlns:a16="http://schemas.microsoft.com/office/drawing/2014/main" id="{B88576BA-B46A-81B8-9A86-F9F93C70C1F9}"/>
              </a:ext>
            </a:extLst>
          </p:cNvPr>
          <p:cNvPicPr>
            <a:picLocks noChangeAspect="1"/>
          </p:cNvPicPr>
          <p:nvPr/>
        </p:nvPicPr>
        <p:blipFill>
          <a:blip r:embed="rId4"/>
          <a:stretch>
            <a:fillRect/>
          </a:stretch>
        </p:blipFill>
        <p:spPr>
          <a:xfrm>
            <a:off x="-9922" y="2247900"/>
            <a:ext cx="7985671" cy="3657600"/>
          </a:xfrm>
          <a:prstGeom prst="rect">
            <a:avLst/>
          </a:prstGeom>
        </p:spPr>
      </p:pic>
      <p:pic>
        <p:nvPicPr>
          <p:cNvPr id="7" name="Picture 6">
            <a:extLst>
              <a:ext uri="{FF2B5EF4-FFF2-40B4-BE49-F238E27FC236}">
                <a16:creationId xmlns:a16="http://schemas.microsoft.com/office/drawing/2014/main" id="{8417D960-F483-485E-AF6C-6FBCBB9C8B0F}"/>
              </a:ext>
            </a:extLst>
          </p:cNvPr>
          <p:cNvPicPr>
            <a:picLocks noChangeAspect="1"/>
          </p:cNvPicPr>
          <p:nvPr/>
        </p:nvPicPr>
        <p:blipFill>
          <a:blip r:embed="rId5"/>
          <a:stretch>
            <a:fillRect/>
          </a:stretch>
        </p:blipFill>
        <p:spPr>
          <a:xfrm>
            <a:off x="9903600" y="1542695"/>
            <a:ext cx="2438400" cy="5418667"/>
          </a:xfrm>
          <a:prstGeom prst="rect">
            <a:avLst/>
          </a:prstGeom>
        </p:spPr>
      </p:pic>
    </p:spTree>
    <p:extLst>
      <p:ext uri="{BB962C8B-B14F-4D97-AF65-F5344CB8AC3E}">
        <p14:creationId xmlns:p14="http://schemas.microsoft.com/office/powerpoint/2010/main" val="1233439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51015-066B-9509-7324-3A520FB26EE7}"/>
              </a:ext>
            </a:extLst>
          </p:cNvPr>
          <p:cNvSpPr>
            <a:spLocks noGrp="1"/>
          </p:cNvSpPr>
          <p:nvPr>
            <p:ph type="title"/>
          </p:nvPr>
        </p:nvSpPr>
        <p:spPr>
          <a:xfrm>
            <a:off x="687897" y="252948"/>
            <a:ext cx="5496700" cy="2523808"/>
          </a:xfrm>
        </p:spPr>
        <p:txBody>
          <a:bodyPr>
            <a:noAutofit/>
          </a:bodyPr>
          <a:lstStyle/>
          <a:p>
            <a:r>
              <a:rPr lang="en-US" sz="3600" dirty="0"/>
              <a:t>O </a:t>
            </a:r>
            <a:r>
              <a:rPr lang="en-US" sz="3600" dirty="0" err="1"/>
              <a:t>experienta</a:t>
            </a:r>
            <a:r>
              <a:rPr lang="en-US" sz="3600" dirty="0"/>
              <a:t> </a:t>
            </a:r>
            <a:r>
              <a:rPr lang="en-US" sz="3600" dirty="0" err="1"/>
              <a:t>plina</a:t>
            </a:r>
            <a:r>
              <a:rPr lang="en-US" sz="3600" dirty="0"/>
              <a:t> de </a:t>
            </a:r>
            <a:r>
              <a:rPr lang="en-US" sz="3600" dirty="0" err="1"/>
              <a:t>locuri</a:t>
            </a:r>
            <a:r>
              <a:rPr lang="en-US" sz="3600" dirty="0"/>
              <a:t> pe care, cel </a:t>
            </a:r>
            <a:r>
              <a:rPr lang="en-US" sz="3600" dirty="0" err="1"/>
              <a:t>mai</a:t>
            </a:r>
            <a:r>
              <a:rPr lang="en-US" sz="3600" dirty="0"/>
              <a:t> </a:t>
            </a:r>
            <a:r>
              <a:rPr lang="en-US" sz="3600" dirty="0" err="1"/>
              <a:t>probabil</a:t>
            </a:r>
            <a:r>
              <a:rPr lang="en-US" sz="3600" dirty="0"/>
              <a:t>, nu </a:t>
            </a:r>
            <a:r>
              <a:rPr lang="en-US" sz="3600" dirty="0" err="1"/>
              <a:t>vei</a:t>
            </a:r>
            <a:r>
              <a:rPr lang="en-US" sz="3600" dirty="0"/>
              <a:t> </a:t>
            </a:r>
            <a:r>
              <a:rPr lang="en-US" sz="3600" dirty="0" err="1"/>
              <a:t>mai</a:t>
            </a:r>
            <a:r>
              <a:rPr lang="en-US" sz="3600" dirty="0"/>
              <a:t> </a:t>
            </a:r>
            <a:r>
              <a:rPr lang="en-US" sz="3600" dirty="0" err="1"/>
              <a:t>avea</a:t>
            </a:r>
            <a:r>
              <a:rPr lang="en-US" sz="3600" dirty="0"/>
              <a:t> sansa </a:t>
            </a:r>
            <a:r>
              <a:rPr lang="en-US" sz="3600" dirty="0" err="1"/>
              <a:t>sa</a:t>
            </a:r>
            <a:r>
              <a:rPr lang="en-US" sz="3600" dirty="0"/>
              <a:t> le </a:t>
            </a:r>
            <a:r>
              <a:rPr lang="en-US" sz="3600" dirty="0" err="1"/>
              <a:t>vezi</a:t>
            </a:r>
            <a:r>
              <a:rPr lang="en-US" sz="3600" dirty="0"/>
              <a:t> </a:t>
            </a:r>
            <a:r>
              <a:rPr lang="en-US" sz="3600" dirty="0" err="1"/>
              <a:t>vreodata</a:t>
            </a:r>
            <a:r>
              <a:rPr lang="en-US" sz="3600" dirty="0"/>
              <a:t> in </a:t>
            </a:r>
            <a:r>
              <a:rPr lang="en-US" sz="3600" dirty="0" err="1"/>
              <a:t>viata</a:t>
            </a:r>
            <a:r>
              <a:rPr lang="en-US" sz="3600" dirty="0"/>
              <a:t>.</a:t>
            </a:r>
            <a:r>
              <a:rPr lang="ro-RO" sz="3600" dirty="0"/>
              <a:t>..</a:t>
            </a:r>
            <a:endParaRPr lang="en-US" sz="3600" dirty="0"/>
          </a:p>
        </p:txBody>
      </p:sp>
      <p:pic>
        <p:nvPicPr>
          <p:cNvPr id="4" name="Content Placeholder 3">
            <a:extLst>
              <a:ext uri="{FF2B5EF4-FFF2-40B4-BE49-F238E27FC236}">
                <a16:creationId xmlns:a16="http://schemas.microsoft.com/office/drawing/2014/main" id="{C01778B0-8F9B-A5FB-C95C-BDBC51EB6889}"/>
              </a:ext>
            </a:extLst>
          </p:cNvPr>
          <p:cNvPicPr>
            <a:picLocks noGrp="1" noChangeAspect="1"/>
          </p:cNvPicPr>
          <p:nvPr>
            <p:ph idx="1"/>
          </p:nvPr>
        </p:nvPicPr>
        <p:blipFill>
          <a:blip r:embed="rId2"/>
          <a:stretch>
            <a:fillRect/>
          </a:stretch>
        </p:blipFill>
        <p:spPr>
          <a:xfrm>
            <a:off x="0" y="3276600"/>
            <a:ext cx="6184597" cy="3581400"/>
          </a:xfrm>
        </p:spPr>
      </p:pic>
      <p:pic>
        <p:nvPicPr>
          <p:cNvPr id="6" name="Picture 5">
            <a:extLst>
              <a:ext uri="{FF2B5EF4-FFF2-40B4-BE49-F238E27FC236}">
                <a16:creationId xmlns:a16="http://schemas.microsoft.com/office/drawing/2014/main" id="{CFC9B758-061B-3C98-7C08-2265C6531239}"/>
              </a:ext>
            </a:extLst>
          </p:cNvPr>
          <p:cNvPicPr>
            <a:picLocks noChangeAspect="1"/>
          </p:cNvPicPr>
          <p:nvPr/>
        </p:nvPicPr>
        <p:blipFill>
          <a:blip r:embed="rId3"/>
          <a:stretch>
            <a:fillRect/>
          </a:stretch>
        </p:blipFill>
        <p:spPr>
          <a:xfrm>
            <a:off x="6184597" y="1439333"/>
            <a:ext cx="6007403" cy="5418667"/>
          </a:xfrm>
          <a:prstGeom prst="rect">
            <a:avLst/>
          </a:prstGeom>
        </p:spPr>
      </p:pic>
    </p:spTree>
    <p:extLst>
      <p:ext uri="{BB962C8B-B14F-4D97-AF65-F5344CB8AC3E}">
        <p14:creationId xmlns:p14="http://schemas.microsoft.com/office/powerpoint/2010/main" val="265826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2963-6682-F24F-A731-8D3E0929F62B}"/>
              </a:ext>
            </a:extLst>
          </p:cNvPr>
          <p:cNvSpPr>
            <a:spLocks noGrp="1"/>
          </p:cNvSpPr>
          <p:nvPr>
            <p:ph type="title"/>
          </p:nvPr>
        </p:nvSpPr>
        <p:spPr>
          <a:xfrm>
            <a:off x="3718685" y="375406"/>
            <a:ext cx="4376943" cy="2526819"/>
          </a:xfrm>
        </p:spPr>
        <p:txBody>
          <a:bodyPr>
            <a:noAutofit/>
          </a:bodyPr>
          <a:lstStyle/>
          <a:p>
            <a:r>
              <a:rPr lang="ro-RO" dirty="0"/>
              <a:t>Acesta a fost proiectul Erasmus 2025!</a:t>
            </a:r>
            <a:endParaRPr lang="LID4096" dirty="0"/>
          </a:p>
        </p:txBody>
      </p:sp>
      <p:pic>
        <p:nvPicPr>
          <p:cNvPr id="5" name="Content Placeholder 4">
            <a:extLst>
              <a:ext uri="{FF2B5EF4-FFF2-40B4-BE49-F238E27FC236}">
                <a16:creationId xmlns:a16="http://schemas.microsoft.com/office/drawing/2014/main" id="{D1520458-60B7-D5D4-0ABD-9C80F12717D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18957" y="375407"/>
            <a:ext cx="2634498" cy="3235310"/>
          </a:xfrm>
        </p:spPr>
      </p:pic>
      <p:pic>
        <p:nvPicPr>
          <p:cNvPr id="7" name="Picture 6">
            <a:extLst>
              <a:ext uri="{FF2B5EF4-FFF2-40B4-BE49-F238E27FC236}">
                <a16:creationId xmlns:a16="http://schemas.microsoft.com/office/drawing/2014/main" id="{71F0F5D9-6B8C-6D10-F637-E2F54F3AE4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271" y="375407"/>
            <a:ext cx="2766657" cy="3688876"/>
          </a:xfrm>
          <a:prstGeom prst="rect">
            <a:avLst/>
          </a:prstGeom>
        </p:spPr>
      </p:pic>
      <p:pic>
        <p:nvPicPr>
          <p:cNvPr id="9" name="Picture 8">
            <a:extLst>
              <a:ext uri="{FF2B5EF4-FFF2-40B4-BE49-F238E27FC236}">
                <a16:creationId xmlns:a16="http://schemas.microsoft.com/office/drawing/2014/main" id="{700EA1AA-7D7D-FB28-580D-F8181E7F7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880" y="4198507"/>
            <a:ext cx="3249336" cy="2437002"/>
          </a:xfrm>
          <a:prstGeom prst="rect">
            <a:avLst/>
          </a:prstGeom>
        </p:spPr>
      </p:pic>
      <p:pic>
        <p:nvPicPr>
          <p:cNvPr id="11" name="Picture 10">
            <a:extLst>
              <a:ext uri="{FF2B5EF4-FFF2-40B4-BE49-F238E27FC236}">
                <a16:creationId xmlns:a16="http://schemas.microsoft.com/office/drawing/2014/main" id="{F646A8EC-BD9E-9EE0-4EC8-E6CF570842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2245" y="3610717"/>
            <a:ext cx="2324451" cy="2852257"/>
          </a:xfrm>
          <a:prstGeom prst="rect">
            <a:avLst/>
          </a:prstGeom>
        </p:spPr>
      </p:pic>
      <p:pic>
        <p:nvPicPr>
          <p:cNvPr id="8" name="Imagine 7"/>
          <p:cNvPicPr>
            <a:picLocks noChangeAspect="1"/>
          </p:cNvPicPr>
          <p:nvPr/>
        </p:nvPicPr>
        <p:blipFill rotWithShape="1">
          <a:blip r:embed="rId6" cstate="print">
            <a:extLst>
              <a:ext uri="{28A0092B-C50C-407E-A947-70E740481C1C}">
                <a14:useLocalDpi xmlns:a14="http://schemas.microsoft.com/office/drawing/2010/main" val="0"/>
              </a:ext>
            </a:extLst>
          </a:blip>
          <a:srcRect b="26551"/>
          <a:stretch/>
        </p:blipFill>
        <p:spPr>
          <a:xfrm>
            <a:off x="3878257" y="2902225"/>
            <a:ext cx="4530247" cy="3399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936412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B4FA-69BA-4F67-B5CC-995231F638CC}"/>
              </a:ext>
            </a:extLst>
          </p:cNvPr>
          <p:cNvSpPr>
            <a:spLocks noGrp="1"/>
          </p:cNvSpPr>
          <p:nvPr>
            <p:ph type="ctrTitle"/>
          </p:nvPr>
        </p:nvSpPr>
        <p:spPr>
          <a:xfrm>
            <a:off x="1599414" y="1534672"/>
            <a:ext cx="9068586" cy="2590800"/>
          </a:xfrm>
        </p:spPr>
        <p:txBody>
          <a:bodyPr/>
          <a:lstStyle/>
          <a:p>
            <a:r>
              <a:rPr lang="en-US" sz="6000" dirty="0">
                <a:latin typeface="Britannic Bold" panose="020B0903060703020204" pitchFamily="34" charset="0"/>
              </a:rPr>
              <a:t>IMPRESIILE </a:t>
            </a:r>
            <a:r>
              <a:rPr lang="en-US" sz="6000" dirty="0" smtClean="0">
                <a:latin typeface="Britannic Bold" panose="020B0903060703020204" pitchFamily="34" charset="0"/>
              </a:rPr>
              <a:t>MELE DESPRE </a:t>
            </a:r>
            <a:r>
              <a:rPr lang="ro-RO" sz="6000" dirty="0" smtClean="0">
                <a:latin typeface="Britannic Bold" panose="020B0903060703020204" pitchFamily="34" charset="0"/>
              </a:rPr>
              <a:t>ACTIVITĂȚILE </a:t>
            </a:r>
            <a:r>
              <a:rPr lang="en-US" sz="6000" dirty="0" smtClean="0">
                <a:latin typeface="Britannic Bold" panose="020B0903060703020204" pitchFamily="34" charset="0"/>
              </a:rPr>
              <a:t>PROGRAMUL</a:t>
            </a:r>
            <a:r>
              <a:rPr lang="ro-RO" sz="6000" dirty="0" smtClean="0">
                <a:latin typeface="Britannic Bold" panose="020B0903060703020204" pitchFamily="34" charset="0"/>
              </a:rPr>
              <a:t>UI</a:t>
            </a:r>
            <a:r>
              <a:rPr lang="en-US" sz="6000" dirty="0" smtClean="0">
                <a:latin typeface="Britannic Bold" panose="020B0903060703020204" pitchFamily="34" charset="0"/>
              </a:rPr>
              <a:t> </a:t>
            </a:r>
            <a:r>
              <a:rPr lang="en-US" sz="6000" dirty="0">
                <a:latin typeface="Britannic Bold" panose="020B0903060703020204" pitchFamily="34" charset="0"/>
              </a:rPr>
              <a:t>ERASMUS</a:t>
            </a:r>
          </a:p>
        </p:txBody>
      </p:sp>
      <p:sp>
        <p:nvSpPr>
          <p:cNvPr id="3" name="Subtitle 2">
            <a:extLst>
              <a:ext uri="{FF2B5EF4-FFF2-40B4-BE49-F238E27FC236}">
                <a16:creationId xmlns:a16="http://schemas.microsoft.com/office/drawing/2014/main" id="{28735171-30C9-1C55-2AA8-49F1A38F5C47}"/>
              </a:ext>
            </a:extLst>
          </p:cNvPr>
          <p:cNvSpPr>
            <a:spLocks noGrp="1"/>
          </p:cNvSpPr>
          <p:nvPr>
            <p:ph type="subTitle" idx="1"/>
          </p:nvPr>
        </p:nvSpPr>
        <p:spPr>
          <a:xfrm>
            <a:off x="1562100" y="4125472"/>
            <a:ext cx="9070848" cy="1013791"/>
          </a:xfrm>
        </p:spPr>
        <p:txBody>
          <a:bodyPr>
            <a:normAutofit fontScale="55000" lnSpcReduction="20000"/>
          </a:bodyPr>
          <a:lstStyle/>
          <a:p>
            <a:r>
              <a:rPr lang="ro-RO" sz="3200" i="1" dirty="0" smtClean="0"/>
              <a:t>ELEVII: </a:t>
            </a:r>
          </a:p>
          <a:p>
            <a:r>
              <a:rPr lang="ro-RO" sz="3200" i="1" dirty="0" err="1" smtClean="0"/>
              <a:t>Macaru</a:t>
            </a:r>
            <a:r>
              <a:rPr lang="ro-RO" sz="3200" i="1" dirty="0" smtClean="0"/>
              <a:t> </a:t>
            </a:r>
            <a:r>
              <a:rPr lang="ro-RO" sz="3200" i="1" dirty="0"/>
              <a:t>Dan-Andrei, </a:t>
            </a:r>
            <a:r>
              <a:rPr lang="ro-RO" sz="3200" i="1" dirty="0" err="1"/>
              <a:t>Smihor</a:t>
            </a:r>
            <a:r>
              <a:rPr lang="ro-RO" sz="3200" i="1" dirty="0"/>
              <a:t> Ciprian Gabriel, Mihai Luca, </a:t>
            </a:r>
            <a:r>
              <a:rPr lang="ro-RO" sz="3200" i="1" dirty="0" err="1"/>
              <a:t>Grigoras</a:t>
            </a:r>
            <a:r>
              <a:rPr lang="ro-RO" sz="3200" i="1" dirty="0"/>
              <a:t> Cristian, </a:t>
            </a:r>
            <a:r>
              <a:rPr lang="ro-RO" sz="3200" i="1" dirty="0" err="1"/>
              <a:t>Ghervasuc</a:t>
            </a:r>
            <a:r>
              <a:rPr lang="ro-RO" sz="3200" i="1" dirty="0"/>
              <a:t> Ovidiu, Amariei Elena-Melania, Chiriac Adriana </a:t>
            </a:r>
            <a:r>
              <a:rPr lang="ro-RO" sz="3200" i="1" dirty="0" smtClean="0"/>
              <a:t>Bianca, Cucu </a:t>
            </a:r>
            <a:r>
              <a:rPr lang="ro-RO" sz="3200" i="1" dirty="0" err="1"/>
              <a:t>Aniela</a:t>
            </a:r>
            <a:r>
              <a:rPr lang="ro-RO" sz="3200" i="1" dirty="0"/>
              <a:t> Ioana </a:t>
            </a:r>
            <a:r>
              <a:rPr lang="ro-RO" sz="3200" i="1" dirty="0" smtClean="0"/>
              <a:t>și </a:t>
            </a:r>
            <a:r>
              <a:rPr lang="ro-RO" sz="3200" i="1" dirty="0" err="1" smtClean="0"/>
              <a:t>Tanasă</a:t>
            </a:r>
            <a:r>
              <a:rPr lang="ro-RO" sz="3200" i="1" dirty="0" smtClean="0"/>
              <a:t> Bogdan Iustinian</a:t>
            </a:r>
            <a:endParaRPr lang="ro-RO" sz="3200" i="1" dirty="0"/>
          </a:p>
          <a:p>
            <a:endParaRPr lang="en-US" sz="3200" b="1" dirty="0">
              <a:latin typeface="Britannic Bold" panose="020B0903060703020204" pitchFamily="34" charset="0"/>
            </a:endParaRPr>
          </a:p>
        </p:txBody>
      </p:sp>
      <p:pic>
        <p:nvPicPr>
          <p:cNvPr id="17" name="Audio 16">
            <a:hlinkClick r:id="" action="ppaction://media"/>
            <a:extLst>
              <a:ext uri="{FF2B5EF4-FFF2-40B4-BE49-F238E27FC236}">
                <a16:creationId xmlns:a16="http://schemas.microsoft.com/office/drawing/2014/main" id="{B94B6834-4202-B6F6-C7FA-1CAAC8C518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59798496"/>
      </p:ext>
    </p:extLst>
  </p:cSld>
  <p:clrMapOvr>
    <a:masterClrMapping/>
  </p:clrMapOvr>
  <mc:AlternateContent xmlns:mc="http://schemas.openxmlformats.org/markup-compatibility/2006" xmlns:p14="http://schemas.microsoft.com/office/powerpoint/2010/main">
    <mc:Choice Requires="p14">
      <p:transition spd="slow" p14:dur="2000" advTm="3386"/>
    </mc:Choice>
    <mc:Fallback xmlns="">
      <p:transition spd="slow" advTm="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85057" y="378823"/>
            <a:ext cx="10591799" cy="1097280"/>
          </a:xfrm>
        </p:spPr>
        <p:txBody>
          <a:bodyPr/>
          <a:lstStyle/>
          <a:p>
            <a:r>
              <a:rPr lang="ro-RO" i="1" u="sng" dirty="0"/>
              <a:t>4 Mai, ziua plecării</a:t>
            </a:r>
          </a:p>
        </p:txBody>
      </p:sp>
      <p:sp>
        <p:nvSpPr>
          <p:cNvPr id="3" name="Substituent conținut 2"/>
          <p:cNvSpPr>
            <a:spLocks noGrp="1"/>
          </p:cNvSpPr>
          <p:nvPr>
            <p:ph idx="1"/>
          </p:nvPr>
        </p:nvSpPr>
        <p:spPr>
          <a:xfrm>
            <a:off x="185057" y="1825625"/>
            <a:ext cx="7613469" cy="4522924"/>
          </a:xfrm>
        </p:spPr>
        <p:txBody>
          <a:bodyPr>
            <a:normAutofit/>
          </a:bodyPr>
          <a:lstStyle/>
          <a:p>
            <a:r>
              <a:rPr lang="ro-RO" dirty="0">
                <a:latin typeface="Arial" panose="020B0604020202020204" pitchFamily="34" charset="0"/>
                <a:cs typeface="Arial" panose="020B0604020202020204" pitchFamily="34" charset="0"/>
              </a:rPr>
              <a:t>Am plecat din Iași la ora </a:t>
            </a:r>
            <a:r>
              <a:rPr lang="ro-RO" b="1" u="sng" dirty="0">
                <a:latin typeface="Arial" panose="020B0604020202020204" pitchFamily="34" charset="0"/>
                <a:cs typeface="Arial" panose="020B0604020202020204" pitchFamily="34" charset="0"/>
              </a:rPr>
              <a:t>10 jumătate dimineața către București</a:t>
            </a:r>
            <a:r>
              <a:rPr lang="ro-RO" dirty="0">
                <a:latin typeface="Arial" panose="020B0604020202020204" pitchFamily="34" charset="0"/>
                <a:cs typeface="Arial" panose="020B0604020202020204" pitchFamily="34" charset="0"/>
              </a:rPr>
              <a:t>.</a:t>
            </a:r>
          </a:p>
          <a:p>
            <a:r>
              <a:rPr lang="ro-RO" dirty="0">
                <a:latin typeface="Arial" panose="020B0604020202020204" pitchFamily="34" charset="0"/>
                <a:cs typeface="Arial" panose="020B0604020202020204" pitchFamily="34" charset="0"/>
              </a:rPr>
              <a:t>La aeroportul din București am ajuns la ora 18, unde am luat un avion până in Istanbul.</a:t>
            </a:r>
          </a:p>
          <a:p>
            <a:r>
              <a:rPr lang="ro-RO" dirty="0">
                <a:latin typeface="Arial" panose="020B0604020202020204" pitchFamily="34" charset="0"/>
                <a:cs typeface="Arial" panose="020B0604020202020204" pitchFamily="34" charset="0"/>
              </a:rPr>
              <a:t>Din Istanbul am luat un avion către </a:t>
            </a:r>
            <a:r>
              <a:rPr lang="ro-RO" b="1" u="sng" dirty="0" err="1">
                <a:latin typeface="Arial" panose="020B0604020202020204" pitchFamily="34" charset="0"/>
                <a:cs typeface="Arial" panose="020B0604020202020204" pitchFamily="34" charset="0"/>
              </a:rPr>
              <a:t>Kayseri</a:t>
            </a:r>
            <a:r>
              <a:rPr lang="ro-RO" b="1" dirty="0">
                <a:latin typeface="Arial" panose="020B0604020202020204" pitchFamily="34" charset="0"/>
                <a:cs typeface="Arial" panose="020B0604020202020204" pitchFamily="34" charset="0"/>
              </a:rPr>
              <a:t>, </a:t>
            </a:r>
            <a:r>
              <a:rPr lang="ro-RO" dirty="0">
                <a:latin typeface="Arial" panose="020B0604020202020204" pitchFamily="34" charset="0"/>
                <a:cs typeface="Arial" panose="020B0604020202020204" pitchFamily="34" charset="0"/>
              </a:rPr>
              <a:t>iar de acolo un microbuz ne-a transportat până la hotel în </a:t>
            </a:r>
            <a:r>
              <a:rPr lang="ro-RO" b="1" u="sng" dirty="0" err="1">
                <a:latin typeface="Arial" panose="020B0604020202020204" pitchFamily="34" charset="0"/>
                <a:cs typeface="Arial" panose="020B0604020202020204" pitchFamily="34" charset="0"/>
              </a:rPr>
              <a:t>Nigde</a:t>
            </a:r>
            <a:r>
              <a:rPr lang="ro-RO" dirty="0">
                <a:latin typeface="Arial" panose="020B0604020202020204" pitchFamily="34" charset="0"/>
                <a:cs typeface="Arial" panose="020B0604020202020204" pitchFamily="34" charset="0"/>
              </a:rPr>
              <a:t>, unde am ajuns la ora 5 dimineața.</a:t>
            </a:r>
          </a:p>
          <a:p>
            <a:pPr marL="0" indent="0">
              <a:buNone/>
            </a:pPr>
            <a:endParaRPr lang="ro-RO" dirty="0">
              <a:latin typeface="Arial" panose="020B0604020202020204" pitchFamily="34" charset="0"/>
              <a:cs typeface="Arial" panose="020B0604020202020204" pitchFamily="34" charset="0"/>
            </a:endParaRPr>
          </a:p>
        </p:txBody>
      </p:sp>
      <p:pic>
        <p:nvPicPr>
          <p:cNvPr id="5" name="I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2978" y="483325"/>
            <a:ext cx="3104879" cy="3212979"/>
          </a:xfrm>
          <a:prstGeom prst="rect">
            <a:avLst/>
          </a:prstGeom>
          <a:ln w="228600" cap="sq" cmpd="thickThin">
            <a:solidFill>
              <a:srgbClr val="000000"/>
            </a:solidFill>
            <a:prstDash val="solid"/>
            <a:miter lim="800000"/>
          </a:ln>
          <a:effectLst>
            <a:innerShdw blurRad="76200">
              <a:srgbClr val="000000"/>
            </a:innerShdw>
          </a:effectLst>
        </p:spPr>
      </p:pic>
      <p:pic>
        <p:nvPicPr>
          <p:cNvPr id="6" name="I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784" y="3787744"/>
            <a:ext cx="3537312" cy="256080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865206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343231" y="314602"/>
            <a:ext cx="10881360" cy="748885"/>
          </a:xfrm>
        </p:spPr>
        <p:txBody>
          <a:bodyPr>
            <a:normAutofit fontScale="90000"/>
          </a:bodyPr>
          <a:lstStyle/>
          <a:p>
            <a:r>
              <a:rPr lang="ro-RO" i="1" u="sng" dirty="0"/>
              <a:t>5 Mai </a:t>
            </a:r>
          </a:p>
        </p:txBody>
      </p:sp>
      <p:sp>
        <p:nvSpPr>
          <p:cNvPr id="3" name="Substituent conținut 2"/>
          <p:cNvSpPr>
            <a:spLocks noGrp="1"/>
          </p:cNvSpPr>
          <p:nvPr>
            <p:ph idx="1"/>
          </p:nvPr>
        </p:nvSpPr>
        <p:spPr>
          <a:xfrm>
            <a:off x="465910" y="1063488"/>
            <a:ext cx="6810103" cy="1689652"/>
          </a:xfrm>
        </p:spPr>
        <p:txBody>
          <a:bodyPr>
            <a:normAutofit fontScale="92500" lnSpcReduction="10000"/>
          </a:bodyPr>
          <a:lstStyle/>
          <a:p>
            <a:r>
              <a:rPr lang="ro-RO" dirty="0">
                <a:latin typeface="Arial" panose="020B0604020202020204" pitchFamily="34" charset="0"/>
                <a:cs typeface="Arial" panose="020B0604020202020204" pitchFamily="34" charset="0"/>
              </a:rPr>
              <a:t>Ne-am trezit </a:t>
            </a:r>
            <a:r>
              <a:rPr lang="en-US" dirty="0" err="1" smtClean="0">
                <a:latin typeface="Arial" panose="020B0604020202020204" pitchFamily="34" charset="0"/>
                <a:cs typeface="Arial" panose="020B0604020202020204" pitchFamily="34" charset="0"/>
              </a:rPr>
              <a:t>greu</a:t>
            </a:r>
            <a:r>
              <a:rPr lang="ro-RO" dirty="0" smtClean="0">
                <a:latin typeface="Arial" panose="020B0604020202020204" pitchFamily="34" charset="0"/>
                <a:cs typeface="Arial" panose="020B0604020202020204" pitchFamily="34" charset="0"/>
              </a:rPr>
              <a:t>, </a:t>
            </a:r>
            <a:r>
              <a:rPr lang="ro-RO" dirty="0">
                <a:latin typeface="Arial" panose="020B0604020202020204" pitchFamily="34" charset="0"/>
                <a:cs typeface="Arial" panose="020B0604020202020204" pitchFamily="34" charset="0"/>
              </a:rPr>
              <a:t>fiind </a:t>
            </a:r>
            <a:r>
              <a:rPr lang="ro-RO" dirty="0" smtClean="0">
                <a:latin typeface="Arial" panose="020B0604020202020204" pitchFamily="34" charset="0"/>
                <a:cs typeface="Arial" panose="020B0604020202020204" pitchFamily="34" charset="0"/>
              </a:rPr>
              <a:t>obosiți</a:t>
            </a:r>
            <a:r>
              <a:rPr lang="en-US" dirty="0" smtClean="0">
                <a:latin typeface="Arial" panose="020B0604020202020204" pitchFamily="34" charset="0"/>
                <a:cs typeface="Arial" panose="020B0604020202020204" pitchFamily="34" charset="0"/>
              </a:rPr>
              <a:t> </a:t>
            </a:r>
            <a:r>
              <a:rPr lang="ro-RO" dirty="0" smtClean="0">
                <a:latin typeface="Arial" panose="020B0604020202020204" pitchFamily="34" charset="0"/>
                <a:cs typeface="Arial" panose="020B0604020202020204" pitchFamily="34" charset="0"/>
              </a:rPr>
              <a:t>și am plecat către școala gazdă . Ne-a așteptat microbuzul școlii și ne-a condus către noii noștri colegi. O primire </a:t>
            </a:r>
            <a:r>
              <a:rPr lang="ro-RO" dirty="0">
                <a:latin typeface="Arial" panose="020B0604020202020204" pitchFamily="34" charset="0"/>
                <a:cs typeface="Arial" panose="020B0604020202020204" pitchFamily="34" charset="0"/>
              </a:rPr>
              <a:t>de neuitat. Copiii ne așteptau grămadă și ne-au primit punând imnul nostru, apoi imnul lor</a:t>
            </a:r>
            <a:r>
              <a:rPr lang="ro-RO" dirty="0" smtClean="0">
                <a:latin typeface="Arial" panose="020B0604020202020204" pitchFamily="34" charset="0"/>
                <a:cs typeface="Arial" panose="020B0604020202020204" pitchFamily="34" charset="0"/>
              </a:rPr>
              <a:t>.</a:t>
            </a:r>
            <a:endParaRPr lang="ro-RO" dirty="0">
              <a:latin typeface="Arial" panose="020B0604020202020204" pitchFamily="34" charset="0"/>
              <a:cs typeface="Arial" panose="020B0604020202020204" pitchFamily="34" charset="0"/>
            </a:endParaRPr>
          </a:p>
          <a:p>
            <a:r>
              <a:rPr lang="ro-RO" dirty="0" smtClean="0">
                <a:latin typeface="Arial" panose="020B0604020202020204" pitchFamily="34" charset="0"/>
                <a:cs typeface="Arial" panose="020B0604020202020204" pitchFamily="34" charset="0"/>
              </a:rPr>
              <a:t>După amiază am </a:t>
            </a:r>
            <a:r>
              <a:rPr lang="ro-RO" dirty="0">
                <a:latin typeface="Arial" panose="020B0604020202020204" pitchFamily="34" charset="0"/>
                <a:cs typeface="Arial" panose="020B0604020202020204" pitchFamily="34" charset="0"/>
              </a:rPr>
              <a:t>mers </a:t>
            </a:r>
            <a:r>
              <a:rPr lang="ro-RO" b="1" u="sng" dirty="0">
                <a:latin typeface="Arial" panose="020B0604020202020204" pitchFamily="34" charset="0"/>
                <a:cs typeface="Arial" panose="020B0604020202020204" pitchFamily="34" charset="0"/>
              </a:rPr>
              <a:t>să explorăm orașul </a:t>
            </a:r>
            <a:r>
              <a:rPr lang="ro-RO" b="1" u="sng" dirty="0" err="1">
                <a:latin typeface="Arial" panose="020B0604020202020204" pitchFamily="34" charset="0"/>
                <a:cs typeface="Arial" panose="020B0604020202020204" pitchFamily="34" charset="0"/>
              </a:rPr>
              <a:t>Nigde</a:t>
            </a:r>
            <a:r>
              <a:rPr lang="ro-RO" dirty="0">
                <a:latin typeface="Arial" panose="020B0604020202020204" pitchFamily="34" charset="0"/>
                <a:cs typeface="Arial" panose="020B0604020202020204" pitchFamily="34" charset="0"/>
              </a:rPr>
              <a:t>, în special magazinele și restaurantele.</a:t>
            </a:r>
          </a:p>
        </p:txBody>
      </p:sp>
      <p:pic>
        <p:nvPicPr>
          <p:cNvPr id="4" name="I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4796" y="1411763"/>
            <a:ext cx="4310742" cy="4310742"/>
          </a:xfrm>
          <a:prstGeom prst="rect">
            <a:avLst/>
          </a:prstGeom>
          <a:ln w="228600" cap="sq" cmpd="thickThin">
            <a:solidFill>
              <a:srgbClr val="000000"/>
            </a:solidFill>
            <a:prstDash val="solid"/>
            <a:miter lim="800000"/>
          </a:ln>
          <a:effectLst>
            <a:innerShdw blurRad="76200">
              <a:srgbClr val="000000"/>
            </a:innerShdw>
          </a:effectLst>
        </p:spPr>
      </p:pic>
      <p:pic>
        <p:nvPicPr>
          <p:cNvPr id="5" name="Imagine 4"/>
          <p:cNvPicPr>
            <a:picLocks noChangeAspect="1"/>
          </p:cNvPicPr>
          <p:nvPr/>
        </p:nvPicPr>
        <p:blipFill rotWithShape="1">
          <a:blip r:embed="rId3" cstate="print">
            <a:extLst>
              <a:ext uri="{28A0092B-C50C-407E-A947-70E740481C1C}">
                <a14:useLocalDpi xmlns:a14="http://schemas.microsoft.com/office/drawing/2010/main" val="0"/>
              </a:ext>
            </a:extLst>
          </a:blip>
          <a:srcRect b="13355"/>
          <a:stretch/>
        </p:blipFill>
        <p:spPr>
          <a:xfrm>
            <a:off x="465910" y="2753140"/>
            <a:ext cx="4990673" cy="3737112"/>
          </a:xfrm>
          <a:prstGeom prst="rect">
            <a:avLst/>
          </a:prstGeom>
        </p:spPr>
      </p:pic>
    </p:spTree>
    <p:extLst>
      <p:ext uri="{BB962C8B-B14F-4D97-AF65-F5344CB8AC3E}">
        <p14:creationId xmlns:p14="http://schemas.microsoft.com/office/powerpoint/2010/main" val="3721194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09006" y="450778"/>
            <a:ext cx="10916194" cy="1038388"/>
          </a:xfrm>
        </p:spPr>
        <p:txBody>
          <a:bodyPr/>
          <a:lstStyle/>
          <a:p>
            <a:r>
              <a:rPr lang="ro-RO" i="1" u="sng" dirty="0"/>
              <a:t>6 Mai</a:t>
            </a:r>
          </a:p>
        </p:txBody>
      </p:sp>
      <p:sp>
        <p:nvSpPr>
          <p:cNvPr id="3" name="Substituent conținut 2"/>
          <p:cNvSpPr>
            <a:spLocks noGrp="1"/>
          </p:cNvSpPr>
          <p:nvPr>
            <p:ph idx="1"/>
          </p:nvPr>
        </p:nvSpPr>
        <p:spPr>
          <a:xfrm>
            <a:off x="378824" y="1280159"/>
            <a:ext cx="7212132" cy="2534195"/>
          </a:xfrm>
        </p:spPr>
        <p:txBody>
          <a:bodyPr>
            <a:normAutofit/>
          </a:bodyPr>
          <a:lstStyle/>
          <a:p>
            <a:r>
              <a:rPr lang="ro-RO" dirty="0">
                <a:latin typeface="Arial" panose="020B0604020202020204" pitchFamily="34" charset="0"/>
                <a:cs typeface="Arial" panose="020B0604020202020204" pitchFamily="34" charset="0"/>
              </a:rPr>
              <a:t>Ne-am trezit toți foarte târziu și </a:t>
            </a:r>
            <a:r>
              <a:rPr lang="ro-RO" dirty="0" smtClean="0">
                <a:latin typeface="Arial" panose="020B0604020202020204" pitchFamily="34" charset="0"/>
                <a:cs typeface="Arial" panose="020B0604020202020204" pitchFamily="34" charset="0"/>
              </a:rPr>
              <a:t>am </a:t>
            </a:r>
            <a:r>
              <a:rPr lang="ro-RO" dirty="0">
                <a:latin typeface="Arial" panose="020B0604020202020204" pitchFamily="34" charset="0"/>
                <a:cs typeface="Arial" panose="020B0604020202020204" pitchFamily="34" charset="0"/>
              </a:rPr>
              <a:t>întârziat la </a:t>
            </a:r>
            <a:r>
              <a:rPr lang="ro-RO" dirty="0" smtClean="0">
                <a:latin typeface="Arial" panose="020B0604020202020204" pitchFamily="34" charset="0"/>
                <a:cs typeface="Arial" panose="020B0604020202020204" pitchFamily="34" charset="0"/>
              </a:rPr>
              <a:t>apelul de dimineață, înainte de </a:t>
            </a:r>
            <a:r>
              <a:rPr lang="ro-RO" dirty="0" err="1" smtClean="0">
                <a:latin typeface="Arial" panose="020B0604020202020204" pitchFamily="34" charset="0"/>
                <a:cs typeface="Arial" panose="020B0604020202020204" pitchFamily="34" charset="0"/>
              </a:rPr>
              <a:t>ane</a:t>
            </a:r>
            <a:r>
              <a:rPr lang="ro-RO" dirty="0" smtClean="0">
                <a:latin typeface="Arial" panose="020B0604020202020204" pitchFamily="34" charset="0"/>
                <a:cs typeface="Arial" panose="020B0604020202020204" pitchFamily="34" charset="0"/>
              </a:rPr>
              <a:t> deplasa către școala </a:t>
            </a:r>
            <a:r>
              <a:rPr lang="ro-RO" u="sng" dirty="0">
                <a:latin typeface="Arial" panose="020B0604020202020204" pitchFamily="34" charset="0"/>
                <a:cs typeface="Arial" panose="020B0604020202020204" pitchFamily="34" charset="0"/>
              </a:rPr>
              <a:t>secundară Mehmet </a:t>
            </a:r>
            <a:r>
              <a:rPr lang="ro-RO" u="sng" dirty="0" err="1">
                <a:latin typeface="Arial" panose="020B0604020202020204" pitchFamily="34" charset="0"/>
                <a:cs typeface="Arial" panose="020B0604020202020204" pitchFamily="34" charset="0"/>
              </a:rPr>
              <a:t>Güleç</a:t>
            </a:r>
            <a:r>
              <a:rPr lang="ro-RO" u="sng" dirty="0">
                <a:latin typeface="Arial" panose="020B0604020202020204" pitchFamily="34" charset="0"/>
                <a:cs typeface="Arial" panose="020B0604020202020204" pitchFamily="34" charset="0"/>
              </a:rPr>
              <a:t>.</a:t>
            </a:r>
          </a:p>
          <a:p>
            <a:r>
              <a:rPr lang="ro-RO" dirty="0" smtClean="0">
                <a:latin typeface="Arial" panose="020B0604020202020204" pitchFamily="34" charset="0"/>
                <a:cs typeface="Arial" panose="020B0604020202020204" pitchFamily="34" charset="0"/>
              </a:rPr>
              <a:t>Am </a:t>
            </a:r>
            <a:r>
              <a:rPr lang="ro-RO" dirty="0">
                <a:latin typeface="Arial" panose="020B0604020202020204" pitchFamily="34" charset="0"/>
                <a:cs typeface="Arial" panose="020B0604020202020204" pitchFamily="34" charset="0"/>
              </a:rPr>
              <a:t>luat micul dejun acolo, iar după fiecare copil a avut câte 2-3 copii însoțitori care să-i prezinte școala. </a:t>
            </a:r>
            <a:r>
              <a:rPr lang="ro-RO" u="sng" dirty="0">
                <a:latin typeface="Arial" panose="020B0604020202020204" pitchFamily="34" charset="0"/>
                <a:cs typeface="Arial" panose="020B0604020202020204" pitchFamily="34" charset="0"/>
              </a:rPr>
              <a:t>Copiii nu prea știau engleză</a:t>
            </a:r>
            <a:r>
              <a:rPr lang="ro-RO" dirty="0">
                <a:latin typeface="Arial" panose="020B0604020202020204" pitchFamily="34" charset="0"/>
                <a:cs typeface="Arial" panose="020B0604020202020204" pitchFamily="34" charset="0"/>
              </a:rPr>
              <a:t>, dar ne-am înțeles prin </a:t>
            </a:r>
            <a:r>
              <a:rPr lang="ro-RO" u="sng" dirty="0">
                <a:latin typeface="Arial" panose="020B0604020202020204" pitchFamily="34" charset="0"/>
                <a:cs typeface="Arial" panose="020B0604020202020204" pitchFamily="34" charset="0"/>
              </a:rPr>
              <a:t>Google translate</a:t>
            </a:r>
            <a:r>
              <a:rPr lang="ro-RO" dirty="0">
                <a:latin typeface="Arial" panose="020B0604020202020204" pitchFamily="34" charset="0"/>
                <a:cs typeface="Arial" panose="020B0604020202020204" pitchFamily="34" charset="0"/>
              </a:rPr>
              <a:t>. </a:t>
            </a:r>
          </a:p>
        </p:txBody>
      </p:sp>
      <p:pic>
        <p:nvPicPr>
          <p:cNvPr id="4" name="I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0956" y="450778"/>
            <a:ext cx="4109010" cy="3371078"/>
          </a:xfrm>
          <a:prstGeom prst="rect">
            <a:avLst/>
          </a:prstGeom>
          <a:ln w="228600" cap="sq" cmpd="thickThin">
            <a:solidFill>
              <a:srgbClr val="000000"/>
            </a:solidFill>
            <a:prstDash val="solid"/>
            <a:miter lim="800000"/>
          </a:ln>
          <a:effectLst>
            <a:innerShdw blurRad="76200">
              <a:srgbClr val="000000"/>
            </a:innerShdw>
          </a:effectLst>
        </p:spPr>
      </p:pic>
      <p:pic>
        <p:nvPicPr>
          <p:cNvPr id="5" name="I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02" y="3748605"/>
            <a:ext cx="2671542" cy="2642131"/>
          </a:xfrm>
          <a:prstGeom prst="rect">
            <a:avLst/>
          </a:prstGeom>
          <a:ln w="228600" cap="sq" cmpd="thickThin">
            <a:solidFill>
              <a:srgbClr val="000000"/>
            </a:solidFill>
            <a:prstDash val="solid"/>
            <a:miter lim="800000"/>
          </a:ln>
          <a:effectLst>
            <a:innerShdw blurRad="76200">
              <a:srgbClr val="000000"/>
            </a:innerShdw>
          </a:effectLst>
        </p:spPr>
      </p:pic>
      <p:sp>
        <p:nvSpPr>
          <p:cNvPr id="6" name="CasetăText 5"/>
          <p:cNvSpPr txBox="1"/>
          <p:nvPr/>
        </p:nvSpPr>
        <p:spPr>
          <a:xfrm>
            <a:off x="6413863" y="4293342"/>
            <a:ext cx="4885509" cy="1754326"/>
          </a:xfrm>
          <a:prstGeom prst="rect">
            <a:avLst/>
          </a:prstGeom>
          <a:noFill/>
        </p:spPr>
        <p:txBody>
          <a:bodyPr wrap="square" rtlCol="0">
            <a:spAutoFit/>
          </a:bodyPr>
          <a:lstStyle/>
          <a:p>
            <a:r>
              <a:rPr lang="ro-RO" dirty="0">
                <a:latin typeface="Arial" panose="020B0604020202020204" pitchFamily="34" charset="0"/>
                <a:cs typeface="Arial" panose="020B0604020202020204" pitchFamily="34" charset="0"/>
              </a:rPr>
              <a:t>La prânz am mâncat tot la școală din mâncărurile lor tradiționale. </a:t>
            </a:r>
          </a:p>
          <a:p>
            <a:r>
              <a:rPr lang="ro-RO" dirty="0">
                <a:latin typeface="Arial" panose="020B0604020202020204" pitchFamily="34" charset="0"/>
                <a:cs typeface="Arial" panose="020B0604020202020204" pitchFamily="34" charset="0"/>
              </a:rPr>
              <a:t>După programul școlar am fost la o </a:t>
            </a:r>
            <a:r>
              <a:rPr lang="ro-RO" u="sng" dirty="0">
                <a:latin typeface="Arial" panose="020B0604020202020204" pitchFamily="34" charset="0"/>
                <a:cs typeface="Arial" panose="020B0604020202020204" pitchFamily="34" charset="0"/>
              </a:rPr>
              <a:t>moschee,</a:t>
            </a:r>
            <a:r>
              <a:rPr lang="ro-RO" dirty="0">
                <a:latin typeface="Arial" panose="020B0604020202020204" pitchFamily="34" charset="0"/>
                <a:cs typeface="Arial" panose="020B0604020202020204" pitchFamily="34" charset="0"/>
              </a:rPr>
              <a:t>  la </a:t>
            </a:r>
            <a:r>
              <a:rPr lang="ro-RO" u="sng" dirty="0">
                <a:latin typeface="Arial" panose="020B0604020202020204" pitchFamily="34" charset="0"/>
                <a:cs typeface="Arial" panose="020B0604020202020204" pitchFamily="34" charset="0"/>
              </a:rPr>
              <a:t>o bibliotecă care în trecut a fost o biserică </a:t>
            </a:r>
            <a:r>
              <a:rPr lang="ro-RO" dirty="0">
                <a:latin typeface="Arial" panose="020B0604020202020204" pitchFamily="34" charset="0"/>
                <a:cs typeface="Arial" panose="020B0604020202020204" pitchFamily="34" charset="0"/>
              </a:rPr>
              <a:t>și la un fost bazar, devenit muzeu.</a:t>
            </a:r>
          </a:p>
          <a:p>
            <a:endParaRPr lang="ro-RO" dirty="0">
              <a:latin typeface="Arial" panose="020B0604020202020204" pitchFamily="34" charset="0"/>
              <a:cs typeface="Arial" panose="020B0604020202020204" pitchFamily="34" charset="0"/>
            </a:endParaRPr>
          </a:p>
        </p:txBody>
      </p:sp>
      <p:pic>
        <p:nvPicPr>
          <p:cNvPr id="7" name="I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7863" y="3748605"/>
            <a:ext cx="1972656" cy="263020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82865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25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87384" y="642594"/>
            <a:ext cx="10837816" cy="1371600"/>
          </a:xfrm>
        </p:spPr>
        <p:txBody>
          <a:bodyPr/>
          <a:lstStyle/>
          <a:p>
            <a:r>
              <a:rPr lang="ro-RO" i="1" u="sng" dirty="0"/>
              <a:t>7 Mai </a:t>
            </a:r>
          </a:p>
        </p:txBody>
      </p:sp>
      <p:sp>
        <p:nvSpPr>
          <p:cNvPr id="3" name="Substituent conținut 2"/>
          <p:cNvSpPr>
            <a:spLocks noGrp="1"/>
          </p:cNvSpPr>
          <p:nvPr>
            <p:ph idx="1"/>
          </p:nvPr>
        </p:nvSpPr>
        <p:spPr>
          <a:xfrm>
            <a:off x="287384" y="1632857"/>
            <a:ext cx="5042262" cy="5225143"/>
          </a:xfrm>
        </p:spPr>
        <p:txBody>
          <a:bodyPr>
            <a:normAutofit/>
          </a:bodyPr>
          <a:lstStyle/>
          <a:p>
            <a:pPr marL="0" indent="0">
              <a:buNone/>
            </a:pPr>
            <a:r>
              <a:rPr lang="ro-RO"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a:t>
            </a:r>
            <a:r>
              <a:rPr lang="ro-RO" dirty="0">
                <a:latin typeface="Arial" panose="020B0604020202020204" pitchFamily="34" charset="0"/>
                <a:cs typeface="Arial" panose="020B0604020202020204" pitchFamily="34" charset="0"/>
              </a:rPr>
              <a:t>m fost sa vizităm orașul </a:t>
            </a:r>
            <a:r>
              <a:rPr lang="ro-RO" b="1" u="sng" dirty="0" err="1">
                <a:latin typeface="Arial" panose="020B0604020202020204" pitchFamily="34" charset="0"/>
                <a:cs typeface="Arial" panose="020B0604020202020204" pitchFamily="34" charset="0"/>
              </a:rPr>
              <a:t>Kapadokya</a:t>
            </a:r>
            <a:r>
              <a:rPr lang="ro-RO" dirty="0">
                <a:latin typeface="Arial" panose="020B0604020202020204" pitchFamily="34" charset="0"/>
                <a:cs typeface="Arial" panose="020B0604020202020204" pitchFamily="34" charset="0"/>
              </a:rPr>
              <a:t>  care adăpostește peste 150 de orașe subterane și am avut ocazia de a vizita unul dintre cele mai mari. Am mai putut vizita de asemenea "</a:t>
            </a:r>
            <a:r>
              <a:rPr lang="ro-RO" b="1" u="sng" dirty="0">
                <a:latin typeface="Arial" panose="020B0604020202020204" pitchFamily="34" charset="0"/>
                <a:cs typeface="Arial" panose="020B0604020202020204" pitchFamily="34" charset="0"/>
              </a:rPr>
              <a:t>Orașul Zânelor" </a:t>
            </a:r>
            <a:r>
              <a:rPr lang="ro-RO" dirty="0">
                <a:latin typeface="Arial" panose="020B0604020202020204" pitchFamily="34" charset="0"/>
                <a:cs typeface="Arial" panose="020B0604020202020204" pitchFamily="34" charset="0"/>
              </a:rPr>
              <a:t>un loc de poveste care este creat de zâne, spun vechile povești, de asemenea am putut vedea </a:t>
            </a:r>
            <a:r>
              <a:rPr lang="ro-RO" b="1" u="sng" dirty="0">
                <a:latin typeface="Arial" panose="020B0604020202020204" pitchFamily="34" charset="0"/>
                <a:cs typeface="Arial" panose="020B0604020202020204" pitchFamily="34" charset="0"/>
              </a:rPr>
              <a:t>vechile Mănăstiri </a:t>
            </a:r>
            <a:r>
              <a:rPr lang="ro-RO" dirty="0">
                <a:latin typeface="Arial" panose="020B0604020202020204" pitchFamily="34" charset="0"/>
                <a:cs typeface="Arial" panose="020B0604020202020204" pitchFamily="34" charset="0"/>
              </a:rPr>
              <a:t>unde se rugau Creștinii cu mult timp în urmă, după am fost în "</a:t>
            </a:r>
            <a:r>
              <a:rPr lang="ro-RO" b="1" u="sng" dirty="0">
                <a:latin typeface="Arial" panose="020B0604020202020204" pitchFamily="34" charset="0"/>
                <a:cs typeface="Arial" panose="020B0604020202020204" pitchFamily="34" charset="0"/>
              </a:rPr>
              <a:t>Orașul Imaginației</a:t>
            </a:r>
            <a:r>
              <a:rPr lang="ro-RO" dirty="0">
                <a:latin typeface="Arial" panose="020B0604020202020204" pitchFamily="34" charset="0"/>
                <a:cs typeface="Arial" panose="020B0604020202020204" pitchFamily="34" charset="0"/>
              </a:rPr>
              <a:t>" unde am putut observa foarte multe forme spectaculoase.</a:t>
            </a:r>
          </a:p>
          <a:p>
            <a:pPr marL="0" indent="0">
              <a:buNone/>
            </a:pPr>
            <a:r>
              <a:rPr lang="ro-RO" dirty="0">
                <a:latin typeface="Arial" panose="020B0604020202020204" pitchFamily="34" charset="0"/>
                <a:cs typeface="Arial" panose="020B0604020202020204" pitchFamily="34" charset="0"/>
              </a:rPr>
              <a:t>Am avut ocazia să mergem la un </a:t>
            </a:r>
            <a:r>
              <a:rPr lang="ro-RO" b="1" u="sng" dirty="0">
                <a:latin typeface="Arial" panose="020B0604020202020204" pitchFamily="34" charset="0"/>
                <a:cs typeface="Arial" panose="020B0604020202020204" pitchFamily="34" charset="0"/>
              </a:rPr>
              <a:t>centru de olărit, </a:t>
            </a:r>
            <a:r>
              <a:rPr lang="ro-RO" dirty="0">
                <a:latin typeface="Arial" panose="020B0604020202020204" pitchFamily="34" charset="0"/>
                <a:cs typeface="Arial" panose="020B0604020202020204" pitchFamily="34" charset="0"/>
              </a:rPr>
              <a:t>unde unul dintre noi a avut ocazia să meșterească un bol și am văzut pietre </a:t>
            </a:r>
            <a:r>
              <a:rPr lang="ro-RO" u="sng" dirty="0">
                <a:latin typeface="Arial" panose="020B0604020202020204" pitchFamily="34" charset="0"/>
                <a:cs typeface="Arial" panose="020B0604020202020204" pitchFamily="34" charset="0"/>
              </a:rPr>
              <a:t>fosforescente</a:t>
            </a:r>
            <a:r>
              <a:rPr lang="ro-RO" dirty="0">
                <a:latin typeface="Arial" panose="020B0604020202020204" pitchFamily="34" charset="0"/>
                <a:cs typeface="Arial" panose="020B0604020202020204" pitchFamily="34" charset="0"/>
              </a:rPr>
              <a:t>. Apoi am mers la un magazin de bijuterii unde ni s-au prezentat niște diamante care își schimbă culoarea în funcție de lumina soarelui.</a:t>
            </a:r>
          </a:p>
        </p:txBody>
      </p:sp>
      <p:pic>
        <p:nvPicPr>
          <p:cNvPr id="5" name="I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1479" y="824217"/>
            <a:ext cx="2713721" cy="2035291"/>
          </a:xfrm>
          <a:prstGeom prst="rect">
            <a:avLst/>
          </a:prstGeom>
          <a:ln w="228600" cap="sq" cmpd="thickThin">
            <a:solidFill>
              <a:srgbClr val="000000"/>
            </a:solidFill>
            <a:prstDash val="solid"/>
            <a:miter lim="800000"/>
          </a:ln>
          <a:effectLst>
            <a:innerShdw blurRad="76200">
              <a:srgbClr val="000000"/>
            </a:innerShdw>
          </a:effectLst>
        </p:spPr>
      </p:pic>
      <p:pic>
        <p:nvPicPr>
          <p:cNvPr id="7" name="I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0" y="3164922"/>
            <a:ext cx="3331029" cy="2896243"/>
          </a:xfrm>
          <a:prstGeom prst="rect">
            <a:avLst/>
          </a:prstGeom>
          <a:ln w="228600" cap="sq" cmpd="thickThin">
            <a:solidFill>
              <a:srgbClr val="000000"/>
            </a:solidFill>
            <a:prstDash val="solid"/>
            <a:miter lim="800000"/>
          </a:ln>
          <a:effectLst>
            <a:innerShdw blurRad="76200">
              <a:srgbClr val="000000"/>
            </a:innerShdw>
          </a:effectLst>
        </p:spPr>
      </p:pic>
      <p:pic>
        <p:nvPicPr>
          <p:cNvPr id="4" name="I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6292" y="824217"/>
            <a:ext cx="2284925" cy="2905855"/>
          </a:xfrm>
          <a:prstGeom prst="rect">
            <a:avLst/>
          </a:prstGeom>
          <a:ln w="228600" cap="sq" cmpd="thickThin">
            <a:solidFill>
              <a:srgbClr val="000000"/>
            </a:solidFill>
            <a:prstDash val="solid"/>
            <a:miter lim="800000"/>
          </a:ln>
          <a:effectLst>
            <a:innerShdw blurRad="76200">
              <a:srgbClr val="000000"/>
            </a:innerShdw>
          </a:effectLst>
        </p:spPr>
      </p:pic>
      <p:pic>
        <p:nvPicPr>
          <p:cNvPr id="6" name="I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7021" y="4213402"/>
            <a:ext cx="2534196" cy="184776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87086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000"/>
                                        <p:tgtEl>
                                          <p:spTgt spid="7"/>
                                        </p:tgtEl>
                                      </p:cBhvr>
                                    </p:animEffect>
                                    <p:anim calcmode="lin" valueType="num">
                                      <p:cBhvr>
                                        <p:cTn id="42" dur="2000" fill="hold"/>
                                        <p:tgtEl>
                                          <p:spTgt spid="7"/>
                                        </p:tgtEl>
                                        <p:attrNameLst>
                                          <p:attrName>ppt_w</p:attrName>
                                        </p:attrNameLst>
                                      </p:cBhvr>
                                      <p:tavLst>
                                        <p:tav tm="0" fmla="#ppt_w*sin(2.5*pi*$)">
                                          <p:val>
                                            <p:fltVal val="0"/>
                                          </p:val>
                                        </p:tav>
                                        <p:tav tm="100000">
                                          <p:val>
                                            <p:fltVal val="1"/>
                                          </p:val>
                                        </p:tav>
                                      </p:tavLst>
                                    </p:anim>
                                    <p:anim calcmode="lin" valueType="num">
                                      <p:cBhvr>
                                        <p:cTn id="43"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95942" y="158598"/>
            <a:ext cx="10645409" cy="1371600"/>
          </a:xfrm>
        </p:spPr>
        <p:txBody>
          <a:bodyPr/>
          <a:lstStyle/>
          <a:p>
            <a:r>
              <a:rPr lang="ro-RO" i="1" u="sng" dirty="0"/>
              <a:t>8 Mai</a:t>
            </a:r>
          </a:p>
        </p:txBody>
      </p:sp>
      <p:sp>
        <p:nvSpPr>
          <p:cNvPr id="3" name="Substituent conținut 2"/>
          <p:cNvSpPr>
            <a:spLocks noGrp="1"/>
          </p:cNvSpPr>
          <p:nvPr>
            <p:ph idx="1"/>
          </p:nvPr>
        </p:nvSpPr>
        <p:spPr>
          <a:xfrm>
            <a:off x="296091" y="1224228"/>
            <a:ext cx="6810101" cy="812965"/>
          </a:xfrm>
        </p:spPr>
        <p:txBody>
          <a:bodyPr/>
          <a:lstStyle/>
          <a:p>
            <a:r>
              <a:rPr lang="ro-RO" dirty="0">
                <a:latin typeface="Arial" panose="020B0604020202020204" pitchFamily="34" charset="0"/>
                <a:cs typeface="Arial" panose="020B0604020202020204" pitchFamily="34" charset="0"/>
              </a:rPr>
              <a:t>Am fost la școală de dimineață și am participat la cursuri împreună cu elevii.</a:t>
            </a:r>
          </a:p>
        </p:txBody>
      </p:sp>
      <p:pic>
        <p:nvPicPr>
          <p:cNvPr id="4" name="I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3555" y="525028"/>
            <a:ext cx="4155597" cy="2832126"/>
          </a:xfrm>
          <a:prstGeom prst="rect">
            <a:avLst/>
          </a:prstGeom>
          <a:ln w="228600" cap="sq" cmpd="thickThin">
            <a:solidFill>
              <a:srgbClr val="000000"/>
            </a:solidFill>
            <a:prstDash val="solid"/>
            <a:miter lim="800000"/>
          </a:ln>
          <a:effectLst>
            <a:innerShdw blurRad="76200">
              <a:srgbClr val="000000"/>
            </a:innerShdw>
          </a:effectLst>
        </p:spPr>
      </p:pic>
      <p:pic>
        <p:nvPicPr>
          <p:cNvPr id="5" name="I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87" y="2194194"/>
            <a:ext cx="3047185" cy="4062913"/>
          </a:xfrm>
          <a:prstGeom prst="rect">
            <a:avLst/>
          </a:prstGeom>
          <a:ln w="228600" cap="sq" cmpd="thickThin">
            <a:solidFill>
              <a:srgbClr val="000000"/>
            </a:solidFill>
            <a:prstDash val="solid"/>
            <a:miter lim="800000"/>
          </a:ln>
          <a:effectLst>
            <a:innerShdw blurRad="76200">
              <a:srgbClr val="000000"/>
            </a:innerShdw>
          </a:effectLst>
        </p:spPr>
      </p:pic>
      <p:sp>
        <p:nvSpPr>
          <p:cNvPr id="6" name="CasetăText 5"/>
          <p:cNvSpPr txBox="1"/>
          <p:nvPr/>
        </p:nvSpPr>
        <p:spPr>
          <a:xfrm>
            <a:off x="4213338" y="3804490"/>
            <a:ext cx="7389221" cy="2585323"/>
          </a:xfrm>
          <a:prstGeom prst="rect">
            <a:avLst/>
          </a:prstGeom>
          <a:noFill/>
        </p:spPr>
        <p:txBody>
          <a:bodyPr wrap="square" rtlCol="0">
            <a:spAutoFit/>
          </a:bodyPr>
          <a:lstStyle/>
          <a:p>
            <a:r>
              <a:rPr lang="ro-RO" dirty="0">
                <a:latin typeface="Arial" panose="020B0604020202020204" pitchFamily="34" charset="0"/>
                <a:cs typeface="Arial" panose="020B0604020202020204" pitchFamily="34" charset="0"/>
              </a:rPr>
              <a:t>După cursuri am vizitat mănăstirea </a:t>
            </a:r>
            <a:r>
              <a:rPr lang="ro-RO" b="1" u="sng" dirty="0" err="1">
                <a:latin typeface="Arial" panose="020B0604020202020204" pitchFamily="34" charset="0"/>
                <a:cs typeface="Arial" panose="020B0604020202020204" pitchFamily="34" charset="0"/>
              </a:rPr>
              <a:t>Gumușler</a:t>
            </a:r>
            <a:r>
              <a:rPr lang="ro-RO" dirty="0">
                <a:latin typeface="Arial" panose="020B0604020202020204" pitchFamily="34" charset="0"/>
                <a:cs typeface="Arial" panose="020B0604020202020204" pitchFamily="34" charset="0"/>
              </a:rPr>
              <a:t>, apoi am fost la shopping. </a:t>
            </a:r>
          </a:p>
          <a:p>
            <a:endParaRPr lang="ro-RO" dirty="0">
              <a:latin typeface="Arial" panose="020B0604020202020204" pitchFamily="34" charset="0"/>
              <a:cs typeface="Arial" panose="020B0604020202020204" pitchFamily="34" charset="0"/>
            </a:endParaRPr>
          </a:p>
          <a:p>
            <a:r>
              <a:rPr lang="ro-RO" dirty="0">
                <a:latin typeface="Arial" panose="020B0604020202020204" pitchFamily="34" charset="0"/>
                <a:cs typeface="Arial" panose="020B0604020202020204" pitchFamily="34" charset="0"/>
              </a:rPr>
              <a:t>Cursurile la care am participat au fost</a:t>
            </a:r>
            <a:r>
              <a:rPr lang="en-US" dirty="0">
                <a:latin typeface="Arial" panose="020B0604020202020204" pitchFamily="34" charset="0"/>
                <a:cs typeface="Arial" panose="020B0604020202020204" pitchFamily="34" charset="0"/>
              </a:rPr>
              <a:t>:</a:t>
            </a:r>
            <a:r>
              <a:rPr lang="ro-RO" dirty="0">
                <a:latin typeface="Arial" panose="020B0604020202020204" pitchFamily="34" charset="0"/>
                <a:cs typeface="Arial" panose="020B0604020202020204" pitchFamily="34" charset="0"/>
              </a:rPr>
              <a:t> </a:t>
            </a:r>
            <a:r>
              <a:rPr lang="ro-RO" u="sng" dirty="0">
                <a:latin typeface="Arial" panose="020B0604020202020204" pitchFamily="34" charset="0"/>
                <a:cs typeface="Arial" panose="020B0604020202020204" pitchFamily="34" charset="0"/>
              </a:rPr>
              <a:t>limba turcă, educație socială, informatică și engleză </a:t>
            </a:r>
            <a:r>
              <a:rPr lang="ro-RO" dirty="0">
                <a:latin typeface="Arial" panose="020B0604020202020204" pitchFamily="34" charset="0"/>
                <a:cs typeface="Arial" panose="020B0604020202020204" pitchFamily="34" charset="0"/>
              </a:rPr>
              <a:t>și am observat că materia este mai simplă decât în școlile din România.</a:t>
            </a:r>
          </a:p>
          <a:p>
            <a:endParaRPr lang="ro-RO" dirty="0">
              <a:latin typeface="Arial" panose="020B0604020202020204" pitchFamily="34" charset="0"/>
              <a:cs typeface="Arial" panose="020B0604020202020204" pitchFamily="34" charset="0"/>
            </a:endParaRPr>
          </a:p>
          <a:p>
            <a:r>
              <a:rPr lang="ro-RO" dirty="0">
                <a:latin typeface="Arial" panose="020B0604020202020204" pitchFamily="34" charset="0"/>
                <a:cs typeface="Arial" panose="020B0604020202020204" pitchFamily="34" charset="0"/>
              </a:rPr>
              <a:t>Seara am fost la un restaurant, iar după am fost într-un parc din apropierea hotelului.</a:t>
            </a:r>
          </a:p>
        </p:txBody>
      </p:sp>
    </p:spTree>
    <p:extLst>
      <p:ext uri="{BB962C8B-B14F-4D97-AF65-F5344CB8AC3E}">
        <p14:creationId xmlns:p14="http://schemas.microsoft.com/office/powerpoint/2010/main" val="1854954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96092" y="368274"/>
            <a:ext cx="10058400" cy="1371600"/>
          </a:xfrm>
        </p:spPr>
        <p:txBody>
          <a:bodyPr/>
          <a:lstStyle/>
          <a:p>
            <a:r>
              <a:rPr lang="ro-RO" i="1" u="sng" dirty="0"/>
              <a:t>9-10 Mai, întoarcerea</a:t>
            </a:r>
          </a:p>
        </p:txBody>
      </p:sp>
      <p:sp>
        <p:nvSpPr>
          <p:cNvPr id="3" name="Substituent conținut 2"/>
          <p:cNvSpPr>
            <a:spLocks noGrp="1"/>
          </p:cNvSpPr>
          <p:nvPr>
            <p:ph idx="1"/>
          </p:nvPr>
        </p:nvSpPr>
        <p:spPr>
          <a:xfrm>
            <a:off x="265613" y="1541417"/>
            <a:ext cx="4049485" cy="4323806"/>
          </a:xfrm>
        </p:spPr>
        <p:txBody>
          <a:bodyPr/>
          <a:lstStyle/>
          <a:p>
            <a:r>
              <a:rPr lang="ro-RO" dirty="0">
                <a:latin typeface="Arial" panose="020B0604020202020204" pitchFamily="34" charset="0"/>
                <a:cs typeface="Arial" panose="020B0604020202020204" pitchFamily="34" charset="0"/>
              </a:rPr>
              <a:t>În dimineața de </a:t>
            </a:r>
            <a:r>
              <a:rPr lang="ro-RO" b="1" u="sng" dirty="0">
                <a:latin typeface="Arial" panose="020B0604020202020204" pitchFamily="34" charset="0"/>
                <a:cs typeface="Arial" panose="020B0604020202020204" pitchFamily="34" charset="0"/>
              </a:rPr>
              <a:t>9 mai</a:t>
            </a:r>
            <a:r>
              <a:rPr lang="ro-RO" b="1" u="sng" dirty="0"/>
              <a:t> </a:t>
            </a:r>
            <a:r>
              <a:rPr lang="ro-RO" dirty="0">
                <a:latin typeface="Arial" panose="020B0604020202020204" pitchFamily="34" charset="0"/>
                <a:cs typeface="Arial" panose="020B0604020202020204" pitchFamily="34" charset="0"/>
              </a:rPr>
              <a:t>am fost la școală, unde am plantat </a:t>
            </a:r>
            <a:r>
              <a:rPr lang="ro-RO" b="1" u="sng" dirty="0">
                <a:latin typeface="Arial" panose="020B0604020202020204" pitchFamily="34" charset="0"/>
                <a:cs typeface="Arial" panose="020B0604020202020204" pitchFamily="34" charset="0"/>
              </a:rPr>
              <a:t>copacul prieteniei,</a:t>
            </a:r>
            <a:r>
              <a:rPr lang="ro-RO" dirty="0">
                <a:latin typeface="Arial" panose="020B0604020202020204" pitchFamily="34" charset="0"/>
                <a:cs typeface="Arial" panose="020B0604020202020204" pitchFamily="34" charset="0"/>
              </a:rPr>
              <a:t> apoi am primit cadouri din partea școlii gazdă.</a:t>
            </a:r>
          </a:p>
          <a:p>
            <a:r>
              <a:rPr lang="ro-RO" dirty="0">
                <a:latin typeface="Arial" panose="020B0604020202020204" pitchFamily="34" charset="0"/>
                <a:cs typeface="Arial" panose="020B0604020202020204" pitchFamily="34" charset="0"/>
              </a:rPr>
              <a:t>După aceea ne-am dus la hotel și ne-am pregătit pentru plecare</a:t>
            </a:r>
          </a:p>
          <a:p>
            <a:r>
              <a:rPr lang="ro-RO" dirty="0">
                <a:latin typeface="Arial" panose="020B0604020202020204" pitchFamily="34" charset="0"/>
                <a:cs typeface="Arial" panose="020B0604020202020204" pitchFamily="34" charset="0"/>
              </a:rPr>
              <a:t>Am plecat spre aeroportul din </a:t>
            </a:r>
            <a:r>
              <a:rPr lang="ro-RO" b="1" u="sng" dirty="0" err="1">
                <a:latin typeface="Arial" panose="020B0604020202020204" pitchFamily="34" charset="0"/>
                <a:cs typeface="Arial" panose="020B0604020202020204" pitchFamily="34" charset="0"/>
              </a:rPr>
              <a:t>Kayseri</a:t>
            </a:r>
            <a:r>
              <a:rPr lang="ro-RO" u="sng" dirty="0">
                <a:latin typeface="Arial" panose="020B0604020202020204" pitchFamily="34" charset="0"/>
                <a:cs typeface="Arial" panose="020B0604020202020204" pitchFamily="34" charset="0"/>
              </a:rPr>
              <a:t> </a:t>
            </a:r>
            <a:r>
              <a:rPr lang="ro-RO" dirty="0">
                <a:latin typeface="Arial" panose="020B0604020202020204" pitchFamily="34" charset="0"/>
                <a:cs typeface="Arial" panose="020B0604020202020204" pitchFamily="34" charset="0"/>
              </a:rPr>
              <a:t>în jur de ora </a:t>
            </a:r>
            <a:r>
              <a:rPr lang="ro-RO"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6</a:t>
            </a:r>
            <a:r>
              <a:rPr lang="ro-RO" dirty="0" smtClean="0">
                <a:latin typeface="Arial" panose="020B0604020202020204" pitchFamily="34" charset="0"/>
                <a:cs typeface="Arial" panose="020B0604020202020204" pitchFamily="34" charset="0"/>
              </a:rPr>
              <a:t> </a:t>
            </a:r>
            <a:r>
              <a:rPr lang="ro-RO" dirty="0">
                <a:latin typeface="Arial" panose="020B0604020202020204" pitchFamily="34" charset="0"/>
                <a:cs typeface="Arial" panose="020B0604020202020204" pitchFamily="34" charset="0"/>
              </a:rPr>
              <a:t>de unde am luat avionul până în</a:t>
            </a:r>
            <a:r>
              <a:rPr lang="ro-RO" b="1" dirty="0">
                <a:latin typeface="Arial" panose="020B0604020202020204" pitchFamily="34" charset="0"/>
                <a:cs typeface="Arial" panose="020B0604020202020204" pitchFamily="34" charset="0"/>
              </a:rPr>
              <a:t> </a:t>
            </a:r>
            <a:r>
              <a:rPr lang="ro-RO" b="1" u="sng" dirty="0">
                <a:latin typeface="Arial" panose="020B0604020202020204" pitchFamily="34" charset="0"/>
                <a:cs typeface="Arial" panose="020B0604020202020204" pitchFamily="34" charset="0"/>
              </a:rPr>
              <a:t>Istanbul</a:t>
            </a:r>
            <a:r>
              <a:rPr lang="ro-RO" dirty="0">
                <a:latin typeface="Arial" panose="020B0604020202020204" pitchFamily="34" charset="0"/>
                <a:cs typeface="Arial" panose="020B0604020202020204" pitchFamily="34" charset="0"/>
              </a:rPr>
              <a:t>, iar din Istanbul până în </a:t>
            </a:r>
            <a:r>
              <a:rPr lang="ro-RO" b="1" u="sng" dirty="0">
                <a:latin typeface="Arial" panose="020B0604020202020204" pitchFamily="34" charset="0"/>
                <a:cs typeface="Arial" panose="020B0604020202020204" pitchFamily="34" charset="0"/>
              </a:rPr>
              <a:t>București.</a:t>
            </a:r>
          </a:p>
          <a:p>
            <a:r>
              <a:rPr lang="ro-RO" dirty="0">
                <a:latin typeface="Arial" panose="020B0604020202020204" pitchFamily="34" charset="0"/>
                <a:cs typeface="Arial" panose="020B0604020202020204" pitchFamily="34" charset="0"/>
              </a:rPr>
              <a:t>În </a:t>
            </a:r>
            <a:r>
              <a:rPr lang="ro-RO" b="1" u="sng" dirty="0">
                <a:latin typeface="Arial" panose="020B0604020202020204" pitchFamily="34" charset="0"/>
                <a:cs typeface="Arial" panose="020B0604020202020204" pitchFamily="34" charset="0"/>
              </a:rPr>
              <a:t>Lețcani</a:t>
            </a:r>
            <a:r>
              <a:rPr lang="ro-RO" b="1" dirty="0">
                <a:latin typeface="Arial" panose="020B0604020202020204" pitchFamily="34" charset="0"/>
                <a:cs typeface="Arial" panose="020B0604020202020204" pitchFamily="34" charset="0"/>
              </a:rPr>
              <a:t> </a:t>
            </a:r>
            <a:r>
              <a:rPr lang="ro-RO" dirty="0">
                <a:latin typeface="Arial" panose="020B0604020202020204" pitchFamily="34" charset="0"/>
                <a:cs typeface="Arial" panose="020B0604020202020204" pitchFamily="34" charset="0"/>
              </a:rPr>
              <a:t>am ajuns în jurul orei 5 dimineața.</a:t>
            </a:r>
          </a:p>
        </p:txBody>
      </p:sp>
      <p:pic>
        <p:nvPicPr>
          <p:cNvPr id="4" name="I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9543" y="2249701"/>
            <a:ext cx="4280263" cy="321019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0394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0943" y="128357"/>
            <a:ext cx="10058400" cy="1371600"/>
          </a:xfrm>
        </p:spPr>
        <p:txBody>
          <a:bodyPr>
            <a:normAutofit/>
          </a:bodyPr>
          <a:lstStyle/>
          <a:p>
            <a:r>
              <a:rPr lang="en-US" b="1" dirty="0" err="1"/>
              <a:t>Turcia</a:t>
            </a:r>
            <a:r>
              <a:rPr lang="en-US" b="1" dirty="0"/>
              <a:t> Nigde</a:t>
            </a:r>
          </a:p>
        </p:txBody>
      </p:sp>
      <p:sp>
        <p:nvSpPr>
          <p:cNvPr id="3" name="Content Placeholder 2"/>
          <p:cNvSpPr>
            <a:spLocks noGrp="1"/>
          </p:cNvSpPr>
          <p:nvPr>
            <p:ph idx="1"/>
          </p:nvPr>
        </p:nvSpPr>
        <p:spPr>
          <a:xfrm>
            <a:off x="542290" y="1329055"/>
            <a:ext cx="10972800" cy="4953000"/>
          </a:xfrm>
        </p:spPr>
        <p:txBody>
          <a:bodyPr/>
          <a:lstStyle/>
          <a:p>
            <a:pPr marL="0" indent="0">
              <a:buNone/>
            </a:pPr>
            <a:r>
              <a:rPr lang="ro-RO" dirty="0"/>
              <a:t>                                                                         </a:t>
            </a:r>
            <a:r>
              <a:rPr lang="en-US" sz="2800" dirty="0"/>
              <a:t>ATRACTI </a:t>
            </a:r>
          </a:p>
          <a:p>
            <a:pPr marL="0" indent="0">
              <a:buNone/>
            </a:pPr>
            <a:r>
              <a:rPr lang="en-US" sz="2800" dirty="0"/>
              <a:t>                                   </a:t>
            </a:r>
            <a:r>
              <a:rPr lang="ro-RO" sz="2800" dirty="0"/>
              <a:t>                         </a:t>
            </a:r>
            <a:r>
              <a:rPr lang="en-US" sz="2800" dirty="0"/>
              <a:t>PRINCIPALE</a:t>
            </a:r>
          </a:p>
        </p:txBody>
      </p:sp>
      <p:pic>
        <p:nvPicPr>
          <p:cNvPr id="4" name="Picture 3" descr="R"/>
          <p:cNvPicPr>
            <a:picLocks noChangeAspect="1"/>
          </p:cNvPicPr>
          <p:nvPr/>
        </p:nvPicPr>
        <p:blipFill>
          <a:blip r:embed="rId2"/>
          <a:stretch>
            <a:fillRect/>
          </a:stretch>
        </p:blipFill>
        <p:spPr>
          <a:xfrm>
            <a:off x="783521" y="2560690"/>
            <a:ext cx="4775661" cy="3597409"/>
          </a:xfrm>
          <a:prstGeom prst="rect">
            <a:avLst/>
          </a:prstGeom>
        </p:spPr>
      </p:pic>
      <p:pic>
        <p:nvPicPr>
          <p:cNvPr id="5" name="Picture 4"/>
          <p:cNvPicPr/>
          <p:nvPr/>
        </p:nvPicPr>
        <p:blipFill>
          <a:blip r:embed="rId3"/>
          <a:stretch>
            <a:fillRect/>
          </a:stretch>
        </p:blipFill>
        <p:spPr>
          <a:xfrm>
            <a:off x="6796860" y="2700655"/>
            <a:ext cx="4611619" cy="35974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320</TotalTime>
  <Words>942</Words>
  <Application>Microsoft Office PowerPoint</Application>
  <PresentationFormat>Ecran lat</PresentationFormat>
  <Paragraphs>54</Paragraphs>
  <Slides>18</Slides>
  <Notes>1</Notes>
  <HiddenSlides>0</HiddenSlides>
  <MMClips>1</MMClips>
  <ScaleCrop>false</ScaleCrop>
  <HeadingPairs>
    <vt:vector size="6" baseType="variant">
      <vt:variant>
        <vt:lpstr>Fonturi utilizate</vt:lpstr>
      </vt:variant>
      <vt:variant>
        <vt:i4>7</vt:i4>
      </vt:variant>
      <vt:variant>
        <vt:lpstr>Temă</vt:lpstr>
      </vt:variant>
      <vt:variant>
        <vt:i4>1</vt:i4>
      </vt:variant>
      <vt:variant>
        <vt:lpstr>Titluri diapozitive</vt:lpstr>
      </vt:variant>
      <vt:variant>
        <vt:i4>18</vt:i4>
      </vt:variant>
    </vt:vector>
  </HeadingPairs>
  <TitlesOfParts>
    <vt:vector size="26" baseType="lpstr">
      <vt:lpstr>Aptos</vt:lpstr>
      <vt:lpstr>Arial</vt:lpstr>
      <vt:lpstr>Britannic Bold</vt:lpstr>
      <vt:lpstr>Calibri</vt:lpstr>
      <vt:lpstr>Century Gothic</vt:lpstr>
      <vt:lpstr>Courier New</vt:lpstr>
      <vt:lpstr>Garamond</vt:lpstr>
      <vt:lpstr>Savon</vt:lpstr>
      <vt:lpstr>                     Erasmus,2024-2025                                    TURCIA, MAI 2025                    ,,Mehmet GüLEç ORTAOKULU”</vt:lpstr>
      <vt:lpstr>IMPRESIILE MELE DESPRE ACTIVITĂȚILE PROGRAMULUI ERASMUS</vt:lpstr>
      <vt:lpstr>4 Mai, ziua plecării</vt:lpstr>
      <vt:lpstr>5 Mai </vt:lpstr>
      <vt:lpstr>6 Mai</vt:lpstr>
      <vt:lpstr>7 Mai </vt:lpstr>
      <vt:lpstr>8 Mai</vt:lpstr>
      <vt:lpstr>9-10 Mai, întoarcerea</vt:lpstr>
      <vt:lpstr>Turcia Nigde</vt:lpstr>
      <vt:lpstr>“Zanele” din Cappadocia</vt:lpstr>
      <vt:lpstr>Orasele subterane</vt:lpstr>
      <vt:lpstr>Istoria Cappadociei pe scurt</vt:lpstr>
      <vt:lpstr>SCOALA Mehmet Gulec</vt:lpstr>
      <vt:lpstr>Experiența din incinta școlii</vt:lpstr>
      <vt:lpstr>Impresii</vt:lpstr>
      <vt:lpstr>O experienta memorabila, unica. Multe amintiri…</vt:lpstr>
      <vt:lpstr>O experienta plina de locuri pe care, cel mai probabil, nu vei mai avea sansa sa le vezi vreodata in viata...</vt:lpstr>
      <vt:lpstr>Acesta a fost proiectul Erasmus 2025!</vt:lpstr>
    </vt:vector>
  </TitlesOfParts>
  <Company>Scoala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Erassmus 2024-2025 TURCIA</dc:title>
  <dc:creator>Profesor</dc:creator>
  <cp:lastModifiedBy>Marina</cp:lastModifiedBy>
  <cp:revision>36</cp:revision>
  <dcterms:created xsi:type="dcterms:W3CDTF">2025-05-22T08:30:17Z</dcterms:created>
  <dcterms:modified xsi:type="dcterms:W3CDTF">2025-10-12T14:39:11Z</dcterms:modified>
</cp:coreProperties>
</file>